
<file path=[Content_Types].xml><?xml version="1.0" encoding="utf-8"?>
<Types xmlns="http://schemas.openxmlformats.org/package/2006/content-types">
  <Override PartName="/ppt/slideLayouts/slideLayout4.xml" ContentType="application/vnd.openxmlformats-officedocument.presentationml.slideLayout+xml"/>
  <Override PartName="/docProps/core.xml" ContentType="application/vnd.openxmlformats-package.core-properties+xml"/>
  <Override PartName="/ppt/slideLayouts/slideLayout2.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Layouts/slideLayout6.xml" ContentType="application/vnd.openxmlformats-officedocument.presentationml.slideLayout+xml"/>
  <Default Extension="bin" ContentType="application/vnd.openxmlformats-officedocument.presentationml.printerSettings"/>
  <Override PartName="/ppt/presentation.xml" ContentType="application/vnd.openxmlformats-officedocument.presentationml.presentation.main+xml"/>
  <Override PartName="/docProps/app.xml" ContentType="application/vnd.openxmlformats-officedocument.extended-properties+xml"/>
  <Default Extension="rels" ContentType="application/vnd.openxmlformats-package.relationships+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gif" ContentType="image/gif"/>
  <Override PartName="/ppt/slideLayouts/slideLayout3.xml" ContentType="application/vnd.openxmlformats-officedocument.presentationml.slideLayout+xml"/>
  <Override PartName="/ppt/slideLayouts/slideLayout5.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Lst>
  <p:sldSz cx="30275213" cy="42803763"/>
  <p:notesSz cx="6858000" cy="9144000"/>
  <p:defaultTextStyle>
    <a:defPPr>
      <a:defRPr lang="ja-JP"/>
    </a:defPPr>
    <a:lvl1pPr marL="0" algn="l" defTabSz="2087941" rtl="0" eaLnBrk="1" latinLnBrk="0" hangingPunct="1">
      <a:defRPr kumimoji="1" sz="8200" kern="1200">
        <a:solidFill>
          <a:schemeClr val="tx1"/>
        </a:solidFill>
        <a:latin typeface="+mn-lt"/>
        <a:ea typeface="+mn-ea"/>
        <a:cs typeface="+mn-cs"/>
      </a:defRPr>
    </a:lvl1pPr>
    <a:lvl2pPr marL="2087941" algn="l" defTabSz="2087941" rtl="0" eaLnBrk="1" latinLnBrk="0" hangingPunct="1">
      <a:defRPr kumimoji="1" sz="8200" kern="1200">
        <a:solidFill>
          <a:schemeClr val="tx1"/>
        </a:solidFill>
        <a:latin typeface="+mn-lt"/>
        <a:ea typeface="+mn-ea"/>
        <a:cs typeface="+mn-cs"/>
      </a:defRPr>
    </a:lvl2pPr>
    <a:lvl3pPr marL="4175882" algn="l" defTabSz="2087941" rtl="0" eaLnBrk="1" latinLnBrk="0" hangingPunct="1">
      <a:defRPr kumimoji="1" sz="8200" kern="1200">
        <a:solidFill>
          <a:schemeClr val="tx1"/>
        </a:solidFill>
        <a:latin typeface="+mn-lt"/>
        <a:ea typeface="+mn-ea"/>
        <a:cs typeface="+mn-cs"/>
      </a:defRPr>
    </a:lvl3pPr>
    <a:lvl4pPr marL="6263823" algn="l" defTabSz="2087941" rtl="0" eaLnBrk="1" latinLnBrk="0" hangingPunct="1">
      <a:defRPr kumimoji="1" sz="8200" kern="1200">
        <a:solidFill>
          <a:schemeClr val="tx1"/>
        </a:solidFill>
        <a:latin typeface="+mn-lt"/>
        <a:ea typeface="+mn-ea"/>
        <a:cs typeface="+mn-cs"/>
      </a:defRPr>
    </a:lvl4pPr>
    <a:lvl5pPr marL="8351764" algn="l" defTabSz="2087941" rtl="0" eaLnBrk="1" latinLnBrk="0" hangingPunct="1">
      <a:defRPr kumimoji="1" sz="8200" kern="1200">
        <a:solidFill>
          <a:schemeClr val="tx1"/>
        </a:solidFill>
        <a:latin typeface="+mn-lt"/>
        <a:ea typeface="+mn-ea"/>
        <a:cs typeface="+mn-cs"/>
      </a:defRPr>
    </a:lvl5pPr>
    <a:lvl6pPr marL="10439705" algn="l" defTabSz="2087941" rtl="0" eaLnBrk="1" latinLnBrk="0" hangingPunct="1">
      <a:defRPr kumimoji="1" sz="8200" kern="1200">
        <a:solidFill>
          <a:schemeClr val="tx1"/>
        </a:solidFill>
        <a:latin typeface="+mn-lt"/>
        <a:ea typeface="+mn-ea"/>
        <a:cs typeface="+mn-cs"/>
      </a:defRPr>
    </a:lvl6pPr>
    <a:lvl7pPr marL="12527646" algn="l" defTabSz="2087941" rtl="0" eaLnBrk="1" latinLnBrk="0" hangingPunct="1">
      <a:defRPr kumimoji="1" sz="8200" kern="1200">
        <a:solidFill>
          <a:schemeClr val="tx1"/>
        </a:solidFill>
        <a:latin typeface="+mn-lt"/>
        <a:ea typeface="+mn-ea"/>
        <a:cs typeface="+mn-cs"/>
      </a:defRPr>
    </a:lvl7pPr>
    <a:lvl8pPr marL="14615587" algn="l" defTabSz="2087941" rtl="0" eaLnBrk="1" latinLnBrk="0" hangingPunct="1">
      <a:defRPr kumimoji="1" sz="8200" kern="1200">
        <a:solidFill>
          <a:schemeClr val="tx1"/>
        </a:solidFill>
        <a:latin typeface="+mn-lt"/>
        <a:ea typeface="+mn-ea"/>
        <a:cs typeface="+mn-cs"/>
      </a:defRPr>
    </a:lvl8pPr>
    <a:lvl9pPr marL="16703528" algn="l" defTabSz="2087941" rtl="0" eaLnBrk="1" latinLnBrk="0" hangingPunct="1">
      <a:defRPr kumimoji="1"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scaleToFitPaper="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vertBarState="minimized">
    <p:restoredLeft sz="20000" autoAdjust="0"/>
    <p:restoredTop sz="96764" autoAdjust="0"/>
  </p:normalViewPr>
  <p:slideViewPr>
    <p:cSldViewPr snapToObjects="1">
      <p:cViewPr>
        <p:scale>
          <a:sx n="50" d="100"/>
          <a:sy n="50" d="100"/>
        </p:scale>
        <p:origin x="1928" y="840"/>
      </p:cViewPr>
      <p:guideLst>
        <p:guide orient="horz" pos="13481"/>
        <p:guide pos="9535"/>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4" Type="http://schemas.openxmlformats.org/officeDocument/2006/relationships/presProps" Target="presProps.xml"/><Relationship Id="rId5" Type="http://schemas.openxmlformats.org/officeDocument/2006/relationships/viewProps" Target="viewProps.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printerSettings" Target="printerSettings/printerSettings1.bin"/><Relationship Id="rId6"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3" Type="http://schemas.openxmlformats.org/officeDocument/2006/relationships/image" Target="../media/image3.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1009174" y="16645908"/>
            <a:ext cx="28256865" cy="8322954"/>
          </a:xfrm>
          <a:effectLst>
            <a:outerShdw blurRad="50800" dist="38100" dir="2700000">
              <a:schemeClr val="tx2">
                <a:lumMod val="50000"/>
                <a:alpha val="43000"/>
              </a:schemeClr>
            </a:outerShdw>
          </a:effectLst>
        </p:spPr>
        <p:txBody>
          <a:bodyPr anchor="ctr"/>
          <a:lstStyle>
            <a:lvl1pPr algn="ctr">
              <a:defRPr sz="21900"/>
            </a:lvl1pPr>
          </a:lstStyle>
          <a:p>
            <a:r>
              <a:rPr lang="ja-JP" altLang="en-US" smtClean="0"/>
              <a:t>マスタ タイトルの書式設定</a:t>
            </a:r>
            <a:endParaRPr lang="ja-JP" altLang="en-US" dirty="0"/>
          </a:p>
        </p:txBody>
      </p:sp>
      <p:sp>
        <p:nvSpPr>
          <p:cNvPr id="4" name="Rectangle 4"/>
          <p:cNvSpPr>
            <a:spLocks noGrp="1" noChangeArrowheads="1"/>
          </p:cNvSpPr>
          <p:nvPr>
            <p:ph type="subTitle" sz="quarter" idx="1"/>
          </p:nvPr>
        </p:nvSpPr>
        <p:spPr>
          <a:xfrm>
            <a:off x="3532108" y="31865024"/>
            <a:ext cx="23210997" cy="6658363"/>
          </a:xfrm>
          <a:effectLst>
            <a:outerShdw blurRad="63500" dist="38099" dir="2700000" algn="ctr" rotWithShape="0">
              <a:schemeClr val="tx2">
                <a:alpha val="74998"/>
              </a:schemeClr>
            </a:outerShdw>
          </a:effectLst>
        </p:spPr>
        <p:txBody>
          <a:bodyPr anchor="ctr"/>
          <a:lstStyle>
            <a:lvl1pPr marL="0" indent="0" algn="ctr">
              <a:buFont typeface="Wingdings" pitchFamily="-110" charset="2"/>
              <a:buNone/>
              <a:defRPr/>
            </a:lvl1pPr>
          </a:lstStyle>
          <a:p>
            <a:r>
              <a:rPr lang="ja-JP" altLang="en-US" smtClean="0"/>
              <a:t>マスタ サブタイトルの書式設定</a:t>
            </a:r>
            <a:endParaRPr lang="ja-JP"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ct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lvl1pPr>
              <a:spcBef>
                <a:spcPts val="2740"/>
              </a:spcBef>
              <a:defRPr b="0" i="0"/>
            </a:lvl1pPr>
            <a:lvl2pPr>
              <a:spcBef>
                <a:spcPts val="2740"/>
              </a:spcBef>
              <a:defRPr b="0" i="0"/>
            </a:lvl2pPr>
            <a:lvl3pPr>
              <a:spcBef>
                <a:spcPts val="2740"/>
              </a:spcBef>
              <a:defRPr b="0" i="0"/>
            </a:lvl3pPr>
            <a:lvl4pPr>
              <a:spcBef>
                <a:spcPts val="2740"/>
              </a:spcBef>
              <a:defRPr b="0" i="0"/>
            </a:lvl4pPr>
            <a:lvl5pPr>
              <a:spcBef>
                <a:spcPts val="2740"/>
              </a:spcBef>
              <a:defRPr b="0" i="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ctr"/>
          <a:lstStyle/>
          <a:p>
            <a:r>
              <a:rPr lang="ja-JP" altLang="en-US" smtClean="0"/>
              <a:t>マスタ タイトルの書式設定</a:t>
            </a:r>
            <a:endParaRPr lang="ja-JP" alt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261467" y="951195"/>
            <a:ext cx="28509159" cy="4280376"/>
          </a:xfrm>
        </p:spPr>
        <p:txBody>
          <a:bodyPr anchor="ct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261467" y="5707168"/>
            <a:ext cx="14254579" cy="3614540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15516047" y="5707168"/>
            <a:ext cx="14254579" cy="3614540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pic>
        <p:nvPicPr>
          <p:cNvPr id="4" name="Picture 2" descr="IMG_302"/>
          <p:cNvPicPr>
            <a:picLocks noChangeAspect="1" noChangeArrowheads="1"/>
          </p:cNvPicPr>
          <p:nvPr/>
        </p:nvPicPr>
        <p:blipFill>
          <a:blip r:embed="rId2">
            <a:lum bright="62000" contrast="-34000"/>
          </a:blip>
          <a:srcRect/>
          <a:stretch>
            <a:fillRect/>
          </a:stretch>
        </p:blipFill>
        <p:spPr bwMode="auto">
          <a:xfrm>
            <a:off x="0" y="0"/>
            <a:ext cx="30338286" cy="42892941"/>
          </a:xfrm>
          <a:prstGeom prst="rect">
            <a:avLst/>
          </a:prstGeom>
          <a:noFill/>
          <a:ln w="9525">
            <a:noFill/>
            <a:miter lim="800000"/>
            <a:headEnd/>
            <a:tailEnd/>
          </a:ln>
        </p:spPr>
      </p:pic>
      <p:sp>
        <p:nvSpPr>
          <p:cNvPr id="507907" name="Rectangle 3"/>
          <p:cNvSpPr>
            <a:spLocks noGrp="1" noChangeArrowheads="1"/>
          </p:cNvSpPr>
          <p:nvPr>
            <p:ph type="ctrTitle" sz="quarter"/>
          </p:nvPr>
        </p:nvSpPr>
        <p:spPr>
          <a:xfrm>
            <a:off x="1009174" y="16645908"/>
            <a:ext cx="28256865" cy="8085155"/>
          </a:xfrm>
        </p:spPr>
        <p:txBody>
          <a:bodyPr/>
          <a:lstStyle>
            <a:lvl1pPr algn="ctr">
              <a:lnSpc>
                <a:spcPct val="110000"/>
              </a:lnSpc>
              <a:defRPr sz="21500"/>
            </a:lvl1pPr>
          </a:lstStyle>
          <a:p>
            <a:r>
              <a:rPr lang="ja-JP" altLang="en-US" smtClean="0"/>
              <a:t>マスタ タイトルの書式設定</a:t>
            </a:r>
            <a:endParaRPr lang="ja-JP" altLang="en-US"/>
          </a:p>
        </p:txBody>
      </p:sp>
      <p:sp>
        <p:nvSpPr>
          <p:cNvPr id="507908" name="Rectangle 4"/>
          <p:cNvSpPr>
            <a:spLocks noGrp="1" noChangeArrowheads="1"/>
          </p:cNvSpPr>
          <p:nvPr>
            <p:ph type="subTitle" sz="quarter" idx="1"/>
          </p:nvPr>
        </p:nvSpPr>
        <p:spPr>
          <a:xfrm>
            <a:off x="3532108" y="31865024"/>
            <a:ext cx="23210997" cy="6658363"/>
          </a:xfrm>
          <a:effectLst>
            <a:outerShdw blurRad="63500" dist="38099" dir="2700000" algn="ctr" rotWithShape="0">
              <a:schemeClr val="tx2">
                <a:alpha val="74998"/>
              </a:schemeClr>
            </a:outerShdw>
          </a:effectLst>
        </p:spPr>
        <p:txBody>
          <a:bodyPr anchor="ctr"/>
          <a:lstStyle>
            <a:lvl1pPr marL="0" indent="0" algn="ctr">
              <a:buFont typeface="Wingdings" pitchFamily="-110" charset="2"/>
              <a:buNone/>
              <a:defRPr/>
            </a:lvl1pPr>
          </a:lstStyle>
          <a:p>
            <a:r>
              <a:rPr lang="ja-JP" altLang="en-US" smtClean="0"/>
              <a:t>マスタ サブタイトルの書式設定</a:t>
            </a:r>
            <a:endParaRPr lang="ja-JP"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ユーザー設定レイアウト">
    <p:spTree>
      <p:nvGrpSpPr>
        <p:cNvPr id="1" name=""/>
        <p:cNvGrpSpPr/>
        <p:nvPr/>
      </p:nvGrpSpPr>
      <p:grpSpPr>
        <a:xfrm>
          <a:off x="0" y="0"/>
          <a:ext cx="0" cy="0"/>
          <a:chOff x="0" y="0"/>
          <a:chExt cx="0" cy="0"/>
        </a:xfrm>
      </p:grpSpPr>
      <p:pic>
        <p:nvPicPr>
          <p:cNvPr id="4" name="Picture 2" descr="IMG_302"/>
          <p:cNvPicPr>
            <a:picLocks noChangeAspect="1" noChangeArrowheads="1"/>
          </p:cNvPicPr>
          <p:nvPr/>
        </p:nvPicPr>
        <p:blipFill>
          <a:blip r:embed="rId2">
            <a:lum bright="62000" contrast="-34000"/>
          </a:blip>
          <a:srcRect/>
          <a:stretch>
            <a:fillRect/>
          </a:stretch>
        </p:blipFill>
        <p:spPr bwMode="auto">
          <a:xfrm>
            <a:off x="0" y="0"/>
            <a:ext cx="30338286" cy="42892941"/>
          </a:xfrm>
          <a:prstGeom prst="rect">
            <a:avLst/>
          </a:prstGeom>
          <a:noFill/>
          <a:ln w="9525">
            <a:noFill/>
            <a:miter lim="800000"/>
            <a:headEnd/>
            <a:tailEnd/>
          </a:ln>
        </p:spPr>
      </p:pic>
      <p:sp>
        <p:nvSpPr>
          <p:cNvPr id="2" name="タイトル 1"/>
          <p:cNvSpPr>
            <a:spLocks noGrp="1"/>
          </p:cNvSpPr>
          <p:nvPr>
            <p:ph type="title"/>
          </p:nvPr>
        </p:nvSpPr>
        <p:spPr/>
        <p:txBody>
          <a:bodyPr anchor="ctr"/>
          <a:lstStyle/>
          <a:p>
            <a:r>
              <a:rPr lang="ja-JP" altLang="en-US" smtClean="0"/>
              <a:t>マスタ タイトルの書式設定</a:t>
            </a:r>
            <a:endParaRPr lang="ja-JP" altLang="en-US"/>
          </a:p>
        </p:txBody>
      </p:sp>
      <p:sp>
        <p:nvSpPr>
          <p:cNvPr id="6" name="コンテンツ プレースホルダ 2"/>
          <p:cNvSpPr>
            <a:spLocks noGrp="1"/>
          </p:cNvSpPr>
          <p:nvPr>
            <p:ph idx="1"/>
          </p:nvPr>
        </p:nvSpPr>
        <p:spPr>
          <a:xfrm>
            <a:off x="1766054" y="6182766"/>
            <a:ext cx="28004572" cy="35669803"/>
          </a:xfrm>
        </p:spPr>
        <p:txBody>
          <a:bodyPr/>
          <a:lstStyle>
            <a:lvl1pPr>
              <a:spcBef>
                <a:spcPts val="2740"/>
              </a:spcBef>
              <a:buSzPct val="80000"/>
              <a:buFontTx/>
              <a:buBlip>
                <a:blip r:embed="rId3"/>
              </a:buBlip>
              <a:defRPr b="0" i="0"/>
            </a:lvl1pPr>
            <a:lvl2pPr>
              <a:spcBef>
                <a:spcPts val="2740"/>
              </a:spcBef>
              <a:buSzPct val="80000"/>
              <a:buFontTx/>
              <a:buBlip>
                <a:blip r:embed="rId3"/>
              </a:buBlip>
              <a:defRPr b="0" i="0"/>
            </a:lvl2pPr>
            <a:lvl3pPr>
              <a:spcBef>
                <a:spcPts val="2740"/>
              </a:spcBef>
              <a:buSzPct val="80000"/>
              <a:buFontTx/>
              <a:buBlip>
                <a:blip r:embed="rId3"/>
              </a:buBlip>
              <a:defRPr b="0" i="0"/>
            </a:lvl3pPr>
            <a:lvl4pPr>
              <a:spcBef>
                <a:spcPts val="2740"/>
              </a:spcBef>
              <a:buSzPct val="80000"/>
              <a:buFontTx/>
              <a:buBlip>
                <a:blip r:embed="rId3"/>
              </a:buBlip>
              <a:defRPr b="0" i="0"/>
            </a:lvl4pPr>
            <a:lvl5pPr>
              <a:spcBef>
                <a:spcPts val="2740"/>
              </a:spcBef>
              <a:buSzPct val="80000"/>
              <a:buFontTx/>
              <a:buBlip>
                <a:blip r:embed="rId3"/>
              </a:buBlip>
              <a:defRPr b="0" i="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4" Type="http://schemas.openxmlformats.org/officeDocument/2006/relationships/slideLayout" Target="../slideLayouts/slideLayout4.xml"/><Relationship Id="rId5" Type="http://schemas.openxmlformats.org/officeDocument/2006/relationships/slideLayout" Target="../slideLayouts/slideLayout5.xml"/><Relationship Id="rId7" Type="http://schemas.openxmlformats.org/officeDocument/2006/relationships/slideLayout" Target="../slideLayouts/slideLayout7.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image" Target="../media/image1.png"/><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bwMode="auto">
          <a:xfrm>
            <a:off x="1513761" y="951195"/>
            <a:ext cx="28256865" cy="4280376"/>
          </a:xfrm>
          <a:prstGeom prst="rect">
            <a:avLst/>
          </a:prstGeom>
          <a:noFill/>
          <a:ln w="9525">
            <a:noFill/>
            <a:miter lim="800000"/>
            <a:headEnd/>
            <a:tailEnd/>
          </a:ln>
          <a:effectLst/>
        </p:spPr>
        <p:txBody>
          <a:bodyPr vert="horz" wrap="square" lIns="420442" tIns="210228" rIns="420442" bIns="210228" numCol="1" anchor="ctr" anchorCtr="0" compatLnSpc="1">
            <a:prstTxWarp prst="textNoShape">
              <a:avLst/>
            </a:prstTxWarp>
          </a:bodyPr>
          <a:lstStyle/>
          <a:p>
            <a:pPr lvl="0"/>
            <a:r>
              <a:rPr lang="ja-JP" altLang="en-US" dirty="0" smtClean="0"/>
              <a:t>マスタタイトルの書式設定</a:t>
            </a:r>
          </a:p>
        </p:txBody>
      </p:sp>
      <p:sp>
        <p:nvSpPr>
          <p:cNvPr id="506883" name="Rectangle 3"/>
          <p:cNvSpPr>
            <a:spLocks noChangeArrowheads="1"/>
          </p:cNvSpPr>
          <p:nvPr/>
        </p:nvSpPr>
        <p:spPr bwMode="auto">
          <a:xfrm>
            <a:off x="4231173" y="16774719"/>
            <a:ext cx="849096" cy="2117333"/>
          </a:xfrm>
          <a:prstGeom prst="rect">
            <a:avLst/>
          </a:prstGeom>
          <a:noFill/>
          <a:ln w="9525">
            <a:noFill/>
            <a:miter lim="800000"/>
            <a:headEnd/>
            <a:tailEnd/>
          </a:ln>
          <a:effectLst/>
        </p:spPr>
        <p:txBody>
          <a:bodyPr wrap="none" lIns="420442" tIns="210228" rIns="420442" bIns="210228">
            <a:spAutoFit/>
          </a:bodyPr>
          <a:lstStyle/>
          <a:p>
            <a:pPr>
              <a:spcBef>
                <a:spcPct val="0"/>
              </a:spcBef>
              <a:buClrTx/>
              <a:buSzTx/>
              <a:buFontTx/>
              <a:buNone/>
            </a:pPr>
            <a:endParaRPr lang="ja-JP" altLang="en-US" sz="11000">
              <a:latin typeface="Arial Narrow" pitchFamily="-112" charset="0"/>
            </a:endParaRPr>
          </a:p>
        </p:txBody>
      </p:sp>
      <p:sp>
        <p:nvSpPr>
          <p:cNvPr id="506885" name="Rectangle 5"/>
          <p:cNvSpPr>
            <a:spLocks noGrp="1" noChangeArrowheads="1"/>
          </p:cNvSpPr>
          <p:nvPr/>
        </p:nvSpPr>
        <p:spPr bwMode="auto">
          <a:xfrm>
            <a:off x="23967877" y="39950179"/>
            <a:ext cx="6307336" cy="2853584"/>
          </a:xfrm>
          <a:prstGeom prst="rect">
            <a:avLst/>
          </a:prstGeom>
          <a:noFill/>
          <a:ln w="9525">
            <a:noFill/>
            <a:miter lim="800000"/>
            <a:headEnd/>
            <a:tailEnd/>
          </a:ln>
          <a:effectLst/>
        </p:spPr>
        <p:txBody>
          <a:bodyPr lIns="420488" tIns="210246" rIns="420488" bIns="210246"/>
          <a:lstStyle/>
          <a:p>
            <a:pPr algn="r">
              <a:spcBef>
                <a:spcPct val="0"/>
              </a:spcBef>
              <a:buClrTx/>
              <a:buSzTx/>
              <a:buFontTx/>
              <a:buNone/>
            </a:pPr>
            <a:fld id="{2EF3581C-5FB3-4A44-A7F9-9806E894245A}" type="slidenum">
              <a:rPr lang="en-US" altLang="ja-JP" sz="11000">
                <a:solidFill>
                  <a:schemeClr val="tx2"/>
                </a:solidFill>
              </a:rPr>
              <a:pPr algn="r">
                <a:spcBef>
                  <a:spcPct val="0"/>
                </a:spcBef>
                <a:buClrTx/>
                <a:buSzTx/>
                <a:buFontTx/>
                <a:buNone/>
              </a:pPr>
              <a:t>‹#›</a:t>
            </a:fld>
            <a:endParaRPr lang="en-US" altLang="ja-JP" sz="11000">
              <a:solidFill>
                <a:schemeClr val="tx2"/>
              </a:solidFill>
            </a:endParaRPr>
          </a:p>
        </p:txBody>
      </p:sp>
      <p:sp>
        <p:nvSpPr>
          <p:cNvPr id="1029" name="Rectangle 4"/>
          <p:cNvSpPr>
            <a:spLocks noGrp="1" noChangeArrowheads="1"/>
          </p:cNvSpPr>
          <p:nvPr>
            <p:ph type="body" idx="1"/>
          </p:nvPr>
        </p:nvSpPr>
        <p:spPr bwMode="auto">
          <a:xfrm>
            <a:off x="1766054" y="6182766"/>
            <a:ext cx="28004572" cy="35669803"/>
          </a:xfrm>
          <a:prstGeom prst="rect">
            <a:avLst/>
          </a:prstGeom>
          <a:noFill/>
          <a:ln w="9525">
            <a:noFill/>
            <a:miter lim="800000"/>
            <a:headEnd/>
            <a:tailEnd/>
          </a:ln>
        </p:spPr>
        <p:txBody>
          <a:bodyPr vert="horz" wrap="square" lIns="420442" tIns="210228" rIns="420442" bIns="210228" numCol="1" anchor="t" anchorCtr="0" compatLnSpc="1">
            <a:prstTxWarp prst="textNoShape">
              <a:avLst/>
            </a:prstTxWarp>
          </a:bodyPr>
          <a:lstStyle/>
          <a:p>
            <a:pPr lvl="0"/>
            <a:r>
              <a:rPr lang="ja-JP" altLang="en-US" smtClean="0"/>
              <a:t>マスタテキストの書式設定</a:t>
            </a:r>
            <a:endParaRPr lang="en-US" altLang="ja-JP" smtClean="0"/>
          </a:p>
          <a:p>
            <a:pPr lvl="1"/>
            <a:r>
              <a:rPr lang="ja-JP" altLang="en-US" smtClean="0"/>
              <a:t>第</a:t>
            </a:r>
            <a:r>
              <a:rPr lang="en-US" altLang="ja-JP" smtClean="0"/>
              <a:t> 2 </a:t>
            </a:r>
            <a:r>
              <a:rPr lang="ja-JP" altLang="en-US" smtClean="0"/>
              <a:t>レベル</a:t>
            </a:r>
            <a:endParaRPr lang="en-US" altLang="ja-JP" smtClean="0"/>
          </a:p>
          <a:p>
            <a:pPr lvl="2"/>
            <a:r>
              <a:rPr lang="ja-JP" altLang="en-US" smtClean="0"/>
              <a:t>第</a:t>
            </a:r>
            <a:r>
              <a:rPr lang="en-US" altLang="ja-JP" smtClean="0"/>
              <a:t> 3 </a:t>
            </a:r>
            <a:r>
              <a:rPr lang="ja-JP" altLang="en-US" smtClean="0"/>
              <a:t>レベル</a:t>
            </a:r>
            <a:endParaRPr lang="en-US" altLang="ja-JP" smtClean="0"/>
          </a:p>
          <a:p>
            <a:pPr lvl="3"/>
            <a:r>
              <a:rPr lang="ja-JP" altLang="en-US" smtClean="0"/>
              <a:t>第</a:t>
            </a:r>
            <a:r>
              <a:rPr lang="en-US" altLang="ja-JP" smtClean="0"/>
              <a:t> 4 </a:t>
            </a:r>
            <a:r>
              <a:rPr lang="ja-JP" altLang="en-US" smtClean="0"/>
              <a:t>レベル</a:t>
            </a:r>
            <a:endParaRPr lang="en-US" altLang="ja-JP" smtClean="0"/>
          </a:p>
          <a:p>
            <a:pPr lvl="4"/>
            <a:r>
              <a:rPr lang="ja-JP" altLang="en-US" smtClean="0"/>
              <a:t>第</a:t>
            </a:r>
            <a:r>
              <a:rPr lang="en-US" altLang="ja-JP" smtClean="0"/>
              <a:t> 5 </a:t>
            </a:r>
            <a:r>
              <a:rPr lang="ja-JP" altLang="en-US" smtClean="0"/>
              <a:t>レベル</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ransition/>
  <p:timing>
    <p:tnLst>
      <p:par>
        <p:cTn id="1" dur="indefinite" restart="never" nodeType="tmRoot"/>
      </p:par>
    </p:tnLst>
  </p:timing>
  <p:txStyles>
    <p:titleStyle>
      <a:lvl1pPr algn="l" rtl="0" eaLnBrk="1" fontAlgn="base" hangingPunct="1">
        <a:lnSpc>
          <a:spcPct val="80000"/>
        </a:lnSpc>
        <a:spcBef>
          <a:spcPct val="0"/>
        </a:spcBef>
        <a:spcAft>
          <a:spcPct val="0"/>
        </a:spcAft>
        <a:defRPr kumimoji="1" sz="15500">
          <a:solidFill>
            <a:schemeClr val="tx1"/>
          </a:solidFill>
          <a:latin typeface="+mj-lt"/>
          <a:ea typeface="+mj-ea"/>
          <a:cs typeface="+mj-cs"/>
        </a:defRPr>
      </a:lvl1pPr>
      <a:lvl2pPr algn="l" rtl="0" eaLnBrk="1" fontAlgn="base" hangingPunct="1">
        <a:lnSpc>
          <a:spcPct val="80000"/>
        </a:lnSpc>
        <a:spcBef>
          <a:spcPct val="0"/>
        </a:spcBef>
        <a:spcAft>
          <a:spcPct val="0"/>
        </a:spcAft>
        <a:defRPr kumimoji="1" sz="15500">
          <a:solidFill>
            <a:schemeClr val="tx1"/>
          </a:solidFill>
          <a:latin typeface="Arial Narrow" pitchFamily="-110" charset="0"/>
          <a:ea typeface="ＭＳ Ｐゴシック" pitchFamily="-110" charset="-128"/>
          <a:cs typeface="ＭＳ Ｐゴシック" pitchFamily="-110" charset="-128"/>
        </a:defRPr>
      </a:lvl2pPr>
      <a:lvl3pPr algn="l" rtl="0" eaLnBrk="1" fontAlgn="base" hangingPunct="1">
        <a:lnSpc>
          <a:spcPct val="80000"/>
        </a:lnSpc>
        <a:spcBef>
          <a:spcPct val="0"/>
        </a:spcBef>
        <a:spcAft>
          <a:spcPct val="0"/>
        </a:spcAft>
        <a:defRPr kumimoji="1" sz="15500">
          <a:solidFill>
            <a:schemeClr val="tx1"/>
          </a:solidFill>
          <a:latin typeface="Arial Narrow" pitchFamily="-110" charset="0"/>
          <a:ea typeface="ＭＳ Ｐゴシック" pitchFamily="-110" charset="-128"/>
          <a:cs typeface="ＭＳ Ｐゴシック" pitchFamily="-110" charset="-128"/>
        </a:defRPr>
      </a:lvl3pPr>
      <a:lvl4pPr algn="l" rtl="0" eaLnBrk="1" fontAlgn="base" hangingPunct="1">
        <a:lnSpc>
          <a:spcPct val="80000"/>
        </a:lnSpc>
        <a:spcBef>
          <a:spcPct val="0"/>
        </a:spcBef>
        <a:spcAft>
          <a:spcPct val="0"/>
        </a:spcAft>
        <a:defRPr kumimoji="1" sz="15500">
          <a:solidFill>
            <a:schemeClr val="tx1"/>
          </a:solidFill>
          <a:latin typeface="Arial Narrow" pitchFamily="-110" charset="0"/>
          <a:ea typeface="ＭＳ Ｐゴシック" pitchFamily="-110" charset="-128"/>
          <a:cs typeface="ＭＳ Ｐゴシック" pitchFamily="-110" charset="-128"/>
        </a:defRPr>
      </a:lvl4pPr>
      <a:lvl5pPr algn="l" rtl="0" eaLnBrk="1" fontAlgn="base" hangingPunct="1">
        <a:lnSpc>
          <a:spcPct val="80000"/>
        </a:lnSpc>
        <a:spcBef>
          <a:spcPct val="0"/>
        </a:spcBef>
        <a:spcAft>
          <a:spcPct val="0"/>
        </a:spcAft>
        <a:defRPr kumimoji="1" sz="15500">
          <a:solidFill>
            <a:schemeClr val="tx1"/>
          </a:solidFill>
          <a:latin typeface="Arial Narrow" pitchFamily="-110" charset="0"/>
          <a:ea typeface="ＭＳ Ｐゴシック" pitchFamily="-110" charset="-128"/>
          <a:cs typeface="ＭＳ Ｐゴシック" pitchFamily="-110" charset="-128"/>
        </a:defRPr>
      </a:lvl5pPr>
      <a:lvl6pPr marL="2087941" algn="l" rtl="0" eaLnBrk="1" fontAlgn="base" hangingPunct="1">
        <a:lnSpc>
          <a:spcPct val="80000"/>
        </a:lnSpc>
        <a:spcBef>
          <a:spcPct val="0"/>
        </a:spcBef>
        <a:spcAft>
          <a:spcPct val="0"/>
        </a:spcAft>
        <a:defRPr kumimoji="1" sz="15500">
          <a:solidFill>
            <a:schemeClr val="tx1"/>
          </a:solidFill>
          <a:latin typeface="Arial Narrow" pitchFamily="-110" charset="0"/>
          <a:ea typeface="ＭＳ Ｐゴシック" pitchFamily="-110" charset="-128"/>
          <a:cs typeface="ＭＳ Ｐゴシック" pitchFamily="-110" charset="-128"/>
        </a:defRPr>
      </a:lvl6pPr>
      <a:lvl7pPr marL="4175882" algn="l" rtl="0" eaLnBrk="1" fontAlgn="base" hangingPunct="1">
        <a:lnSpc>
          <a:spcPct val="80000"/>
        </a:lnSpc>
        <a:spcBef>
          <a:spcPct val="0"/>
        </a:spcBef>
        <a:spcAft>
          <a:spcPct val="0"/>
        </a:spcAft>
        <a:defRPr kumimoji="1" sz="15500">
          <a:solidFill>
            <a:schemeClr val="tx1"/>
          </a:solidFill>
          <a:latin typeface="Arial Narrow" pitchFamily="-110" charset="0"/>
          <a:ea typeface="ＭＳ Ｐゴシック" pitchFamily="-110" charset="-128"/>
          <a:cs typeface="ＭＳ Ｐゴシック" pitchFamily="-110" charset="-128"/>
        </a:defRPr>
      </a:lvl7pPr>
      <a:lvl8pPr marL="6263823" algn="l" rtl="0" eaLnBrk="1" fontAlgn="base" hangingPunct="1">
        <a:lnSpc>
          <a:spcPct val="80000"/>
        </a:lnSpc>
        <a:spcBef>
          <a:spcPct val="0"/>
        </a:spcBef>
        <a:spcAft>
          <a:spcPct val="0"/>
        </a:spcAft>
        <a:defRPr kumimoji="1" sz="15500">
          <a:solidFill>
            <a:schemeClr val="tx1"/>
          </a:solidFill>
          <a:latin typeface="Arial Narrow" pitchFamily="-110" charset="0"/>
          <a:ea typeface="ＭＳ Ｐゴシック" pitchFamily="-110" charset="-128"/>
          <a:cs typeface="ＭＳ Ｐゴシック" pitchFamily="-110" charset="-128"/>
        </a:defRPr>
      </a:lvl8pPr>
      <a:lvl9pPr marL="8351764" algn="l" rtl="0" eaLnBrk="1" fontAlgn="base" hangingPunct="1">
        <a:lnSpc>
          <a:spcPct val="80000"/>
        </a:lnSpc>
        <a:spcBef>
          <a:spcPct val="0"/>
        </a:spcBef>
        <a:spcAft>
          <a:spcPct val="0"/>
        </a:spcAft>
        <a:defRPr kumimoji="1" sz="15500">
          <a:solidFill>
            <a:schemeClr val="tx1"/>
          </a:solidFill>
          <a:latin typeface="Arial Narrow" pitchFamily="-110" charset="0"/>
          <a:ea typeface="ＭＳ Ｐゴシック" pitchFamily="-110" charset="-128"/>
          <a:cs typeface="ＭＳ Ｐゴシック" pitchFamily="-110" charset="-128"/>
        </a:defRPr>
      </a:lvl9pPr>
    </p:titleStyle>
    <p:bodyStyle>
      <a:lvl1pPr marL="1478958" indent="-1478958" algn="l" rtl="0" eaLnBrk="1" fontAlgn="base" hangingPunct="1">
        <a:spcBef>
          <a:spcPts val="2740"/>
        </a:spcBef>
        <a:spcAft>
          <a:spcPct val="0"/>
        </a:spcAft>
        <a:buClr>
          <a:schemeClr val="tx1"/>
        </a:buClr>
        <a:buSzPct val="90000"/>
        <a:buFont typeface="Wingdings" pitchFamily="-112" charset="2"/>
        <a:buBlip>
          <a:blip r:embed="rId9"/>
        </a:buBlip>
        <a:defRPr kumimoji="1" sz="11900">
          <a:solidFill>
            <a:schemeClr val="tx1"/>
          </a:solidFill>
          <a:latin typeface="+mn-lt"/>
          <a:ea typeface="+mn-ea"/>
          <a:cs typeface="+mn-cs"/>
        </a:defRPr>
      </a:lvl1pPr>
      <a:lvl2pPr marL="3653897" indent="-1304963" algn="l" rtl="0" eaLnBrk="1" fontAlgn="base" hangingPunct="1">
        <a:spcBef>
          <a:spcPts val="2740"/>
        </a:spcBef>
        <a:spcAft>
          <a:spcPct val="0"/>
        </a:spcAft>
        <a:buClr>
          <a:schemeClr val="tx1"/>
        </a:buClr>
        <a:buSzPct val="90000"/>
        <a:buFont typeface="Wingdings" pitchFamily="-112" charset="2"/>
        <a:buBlip>
          <a:blip r:embed="rId9"/>
        </a:buBlip>
        <a:defRPr kumimoji="1" sz="11000">
          <a:solidFill>
            <a:schemeClr val="tx1"/>
          </a:solidFill>
          <a:latin typeface="+mn-lt"/>
          <a:ea typeface="+mn-ea"/>
        </a:defRPr>
      </a:lvl2pPr>
      <a:lvl3pPr marL="5567843" indent="-1043970" algn="l" rtl="0" eaLnBrk="1" fontAlgn="base" hangingPunct="1">
        <a:spcBef>
          <a:spcPts val="2740"/>
        </a:spcBef>
        <a:spcAft>
          <a:spcPct val="0"/>
        </a:spcAft>
        <a:buClr>
          <a:schemeClr val="tx1"/>
        </a:buClr>
        <a:buSzPct val="80000"/>
        <a:buFont typeface="Wingdings" pitchFamily="-112" charset="2"/>
        <a:buBlip>
          <a:blip r:embed="rId9"/>
        </a:buBlip>
        <a:defRPr kumimoji="1" sz="10000">
          <a:solidFill>
            <a:schemeClr val="tx1"/>
          </a:solidFill>
          <a:latin typeface="+mn-lt"/>
          <a:ea typeface="+mn-ea"/>
        </a:defRPr>
      </a:lvl3pPr>
      <a:lvl4pPr marL="7481788" indent="-1043970" algn="l" rtl="0" eaLnBrk="1" fontAlgn="base" hangingPunct="1">
        <a:spcBef>
          <a:spcPts val="2740"/>
        </a:spcBef>
        <a:spcAft>
          <a:spcPct val="0"/>
        </a:spcAft>
        <a:buClr>
          <a:schemeClr val="tx1"/>
        </a:buClr>
        <a:buSzPct val="70000"/>
        <a:buFont typeface="Wingdings" pitchFamily="-112" charset="2"/>
        <a:buBlip>
          <a:blip r:embed="rId9"/>
        </a:buBlip>
        <a:defRPr kumimoji="1" sz="9100">
          <a:solidFill>
            <a:schemeClr val="tx1"/>
          </a:solidFill>
          <a:latin typeface="+mn-lt"/>
          <a:ea typeface="+mn-ea"/>
        </a:defRPr>
      </a:lvl4pPr>
      <a:lvl5pPr marL="9395734" indent="-1043970" algn="l" rtl="0" eaLnBrk="1" fontAlgn="base" hangingPunct="1">
        <a:spcBef>
          <a:spcPts val="2740"/>
        </a:spcBef>
        <a:spcAft>
          <a:spcPct val="0"/>
        </a:spcAft>
        <a:buClr>
          <a:schemeClr val="tx1"/>
        </a:buClr>
        <a:buSzPct val="60000"/>
        <a:buFont typeface="Wingdings" pitchFamily="-112" charset="2"/>
        <a:buBlip>
          <a:blip r:embed="rId9"/>
        </a:buBlip>
        <a:defRPr kumimoji="1" sz="9100">
          <a:solidFill>
            <a:schemeClr val="tx1"/>
          </a:solidFill>
          <a:latin typeface="+mn-lt"/>
          <a:ea typeface="+mn-ea"/>
        </a:defRPr>
      </a:lvl5pPr>
      <a:lvl6pPr marL="11483675" indent="-1043970" algn="l" rtl="0" eaLnBrk="1" fontAlgn="base" hangingPunct="1">
        <a:spcBef>
          <a:spcPct val="20000"/>
        </a:spcBef>
        <a:spcAft>
          <a:spcPct val="0"/>
        </a:spcAft>
        <a:buClr>
          <a:schemeClr val="tx1"/>
        </a:buClr>
        <a:buSzPct val="60000"/>
        <a:buFont typeface="Wingdings" pitchFamily="-110" charset="2"/>
        <a:buBlip>
          <a:blip r:embed="rId9"/>
        </a:buBlip>
        <a:defRPr kumimoji="1" sz="9100">
          <a:solidFill>
            <a:schemeClr val="tx1"/>
          </a:solidFill>
          <a:latin typeface="+mn-lt"/>
          <a:ea typeface="+mn-ea"/>
        </a:defRPr>
      </a:lvl6pPr>
      <a:lvl7pPr marL="13571616" indent="-1043970" algn="l" rtl="0" eaLnBrk="1" fontAlgn="base" hangingPunct="1">
        <a:spcBef>
          <a:spcPct val="20000"/>
        </a:spcBef>
        <a:spcAft>
          <a:spcPct val="0"/>
        </a:spcAft>
        <a:buClr>
          <a:schemeClr val="tx1"/>
        </a:buClr>
        <a:buSzPct val="60000"/>
        <a:buFont typeface="Wingdings" pitchFamily="-110" charset="2"/>
        <a:buBlip>
          <a:blip r:embed="rId9"/>
        </a:buBlip>
        <a:defRPr kumimoji="1" sz="9100">
          <a:solidFill>
            <a:schemeClr val="tx1"/>
          </a:solidFill>
          <a:latin typeface="+mn-lt"/>
          <a:ea typeface="+mn-ea"/>
        </a:defRPr>
      </a:lvl7pPr>
      <a:lvl8pPr marL="15659557" indent="-1043970" algn="l" rtl="0" eaLnBrk="1" fontAlgn="base" hangingPunct="1">
        <a:spcBef>
          <a:spcPct val="20000"/>
        </a:spcBef>
        <a:spcAft>
          <a:spcPct val="0"/>
        </a:spcAft>
        <a:buClr>
          <a:schemeClr val="tx1"/>
        </a:buClr>
        <a:buSzPct val="60000"/>
        <a:buFont typeface="Wingdings" pitchFamily="-110" charset="2"/>
        <a:buBlip>
          <a:blip r:embed="rId9"/>
        </a:buBlip>
        <a:defRPr kumimoji="1" sz="9100">
          <a:solidFill>
            <a:schemeClr val="tx1"/>
          </a:solidFill>
          <a:latin typeface="+mn-lt"/>
          <a:ea typeface="+mn-ea"/>
        </a:defRPr>
      </a:lvl8pPr>
      <a:lvl9pPr marL="17747498" indent="-1043970" algn="l" rtl="0" eaLnBrk="1" fontAlgn="base" hangingPunct="1">
        <a:spcBef>
          <a:spcPct val="20000"/>
        </a:spcBef>
        <a:spcAft>
          <a:spcPct val="0"/>
        </a:spcAft>
        <a:buClr>
          <a:schemeClr val="tx1"/>
        </a:buClr>
        <a:buSzPct val="60000"/>
        <a:buFont typeface="Wingdings" pitchFamily="-110" charset="2"/>
        <a:buBlip>
          <a:blip r:embed="rId9"/>
        </a:buBlip>
        <a:defRPr kumimoji="1" sz="9100">
          <a:solidFill>
            <a:schemeClr val="tx1"/>
          </a:solidFill>
          <a:latin typeface="+mn-lt"/>
          <a:ea typeface="+mn-ea"/>
        </a:defRPr>
      </a:lvl9pPr>
    </p:bodyStyle>
    <p:otherStyle>
      <a:defPPr>
        <a:defRPr lang="ja-JP"/>
      </a:defPPr>
      <a:lvl1pPr marL="0" algn="l" defTabSz="2087941" rtl="0" eaLnBrk="1" latinLnBrk="0" hangingPunct="1">
        <a:defRPr kumimoji="1" sz="8200" kern="1200">
          <a:solidFill>
            <a:schemeClr val="tx1"/>
          </a:solidFill>
          <a:latin typeface="+mn-lt"/>
          <a:ea typeface="+mn-ea"/>
          <a:cs typeface="+mn-cs"/>
        </a:defRPr>
      </a:lvl1pPr>
      <a:lvl2pPr marL="2087941" algn="l" defTabSz="2087941" rtl="0" eaLnBrk="1" latinLnBrk="0" hangingPunct="1">
        <a:defRPr kumimoji="1" sz="8200" kern="1200">
          <a:solidFill>
            <a:schemeClr val="tx1"/>
          </a:solidFill>
          <a:latin typeface="+mn-lt"/>
          <a:ea typeface="+mn-ea"/>
          <a:cs typeface="+mn-cs"/>
        </a:defRPr>
      </a:lvl2pPr>
      <a:lvl3pPr marL="4175882" algn="l" defTabSz="2087941" rtl="0" eaLnBrk="1" latinLnBrk="0" hangingPunct="1">
        <a:defRPr kumimoji="1" sz="8200" kern="1200">
          <a:solidFill>
            <a:schemeClr val="tx1"/>
          </a:solidFill>
          <a:latin typeface="+mn-lt"/>
          <a:ea typeface="+mn-ea"/>
          <a:cs typeface="+mn-cs"/>
        </a:defRPr>
      </a:lvl3pPr>
      <a:lvl4pPr marL="6263823" algn="l" defTabSz="2087941" rtl="0" eaLnBrk="1" latinLnBrk="0" hangingPunct="1">
        <a:defRPr kumimoji="1" sz="8200" kern="1200">
          <a:solidFill>
            <a:schemeClr val="tx1"/>
          </a:solidFill>
          <a:latin typeface="+mn-lt"/>
          <a:ea typeface="+mn-ea"/>
          <a:cs typeface="+mn-cs"/>
        </a:defRPr>
      </a:lvl4pPr>
      <a:lvl5pPr marL="8351764" algn="l" defTabSz="2087941" rtl="0" eaLnBrk="1" latinLnBrk="0" hangingPunct="1">
        <a:defRPr kumimoji="1" sz="8200" kern="1200">
          <a:solidFill>
            <a:schemeClr val="tx1"/>
          </a:solidFill>
          <a:latin typeface="+mn-lt"/>
          <a:ea typeface="+mn-ea"/>
          <a:cs typeface="+mn-cs"/>
        </a:defRPr>
      </a:lvl5pPr>
      <a:lvl6pPr marL="10439705" algn="l" defTabSz="2087941" rtl="0" eaLnBrk="1" latinLnBrk="0" hangingPunct="1">
        <a:defRPr kumimoji="1" sz="8200" kern="1200">
          <a:solidFill>
            <a:schemeClr val="tx1"/>
          </a:solidFill>
          <a:latin typeface="+mn-lt"/>
          <a:ea typeface="+mn-ea"/>
          <a:cs typeface="+mn-cs"/>
        </a:defRPr>
      </a:lvl6pPr>
      <a:lvl7pPr marL="12527646" algn="l" defTabSz="2087941" rtl="0" eaLnBrk="1" latinLnBrk="0" hangingPunct="1">
        <a:defRPr kumimoji="1" sz="8200" kern="1200">
          <a:solidFill>
            <a:schemeClr val="tx1"/>
          </a:solidFill>
          <a:latin typeface="+mn-lt"/>
          <a:ea typeface="+mn-ea"/>
          <a:cs typeface="+mn-cs"/>
        </a:defRPr>
      </a:lvl7pPr>
      <a:lvl8pPr marL="14615587" algn="l" defTabSz="2087941" rtl="0" eaLnBrk="1" latinLnBrk="0" hangingPunct="1">
        <a:defRPr kumimoji="1" sz="8200" kern="1200">
          <a:solidFill>
            <a:schemeClr val="tx1"/>
          </a:solidFill>
          <a:latin typeface="+mn-lt"/>
          <a:ea typeface="+mn-ea"/>
          <a:cs typeface="+mn-cs"/>
        </a:defRPr>
      </a:lvl8pPr>
      <a:lvl9pPr marL="16703528" algn="l" defTabSz="2087941" rtl="0" eaLnBrk="1" latinLnBrk="0" hangingPunct="1">
        <a:defRPr kumimoji="1"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3"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2" name="タイトル 1"/>
          <p:cNvSpPr>
            <a:spLocks noGrp="1"/>
          </p:cNvSpPr>
          <p:nvPr>
            <p:ph type="ctrTitle" sz="quarter" idx="4294967295"/>
          </p:nvPr>
        </p:nvSpPr>
        <p:spPr>
          <a:xfrm>
            <a:off x="0" y="0"/>
            <a:ext cx="30261084" cy="2303463"/>
          </a:xfrm>
        </p:spPr>
        <p:txBody>
          <a:bodyPr>
            <a:noAutofit/>
          </a:bodyPr>
          <a:lstStyle/>
          <a:p>
            <a:r>
              <a:rPr lang="ja-JP" altLang="en-US" sz="15800" dirty="0" smtClean="0"/>
              <a:t>言論間論理的関係コーパスの構築</a:t>
            </a:r>
            <a:endParaRPr lang="ja-JP" altLang="en-US" sz="15800" dirty="0"/>
          </a:p>
        </p:txBody>
      </p:sp>
      <p:sp>
        <p:nvSpPr>
          <p:cNvPr id="3" name="サブタイトル 2"/>
          <p:cNvSpPr>
            <a:spLocks noGrp="1"/>
          </p:cNvSpPr>
          <p:nvPr>
            <p:ph type="subTitle" sz="quarter" idx="4294967295"/>
          </p:nvPr>
        </p:nvSpPr>
        <p:spPr>
          <a:xfrm>
            <a:off x="3285331" y="1775619"/>
            <a:ext cx="23358475" cy="1109662"/>
          </a:xfrm>
        </p:spPr>
        <p:txBody>
          <a:bodyPr>
            <a:normAutofit/>
          </a:bodyPr>
          <a:lstStyle/>
          <a:p>
            <a:pPr>
              <a:buNone/>
            </a:pPr>
            <a:r>
              <a:rPr lang="ja-JP" altLang="en-US" sz="4000" dirty="0" smtClean="0">
                <a:solidFill>
                  <a:schemeClr val="tx1"/>
                </a:solidFill>
              </a:rPr>
              <a:t>村上 浩司 </a:t>
            </a:r>
            <a:r>
              <a:rPr lang="en-US" altLang="ja-JP" sz="4000" dirty="0" smtClean="0">
                <a:solidFill>
                  <a:schemeClr val="tx1"/>
                </a:solidFill>
              </a:rPr>
              <a:t>(NAIST), </a:t>
            </a:r>
            <a:r>
              <a:rPr lang="ja-JP" altLang="en-US" sz="4000" dirty="0" smtClean="0">
                <a:solidFill>
                  <a:schemeClr val="tx1"/>
                </a:solidFill>
              </a:rPr>
              <a:t>増田 祥子</a:t>
            </a:r>
            <a:r>
              <a:rPr lang="en-US" altLang="ja-JP" sz="4000" dirty="0" smtClean="0">
                <a:solidFill>
                  <a:schemeClr val="tx1"/>
                </a:solidFill>
              </a:rPr>
              <a:t> (</a:t>
            </a:r>
            <a:r>
              <a:rPr lang="ja-JP" altLang="en-US" sz="4000" dirty="0" smtClean="0">
                <a:solidFill>
                  <a:schemeClr val="tx1"/>
                </a:solidFill>
              </a:rPr>
              <a:t>大阪府立大学</a:t>
            </a:r>
            <a:r>
              <a:rPr lang="en-US" altLang="ja-JP" sz="4000" dirty="0" smtClean="0">
                <a:solidFill>
                  <a:schemeClr val="tx1"/>
                </a:solidFill>
              </a:rPr>
              <a:t>/NAIST), </a:t>
            </a:r>
            <a:r>
              <a:rPr lang="ja-JP" altLang="en-US" sz="4000" dirty="0" smtClean="0">
                <a:solidFill>
                  <a:schemeClr val="tx1"/>
                </a:solidFill>
              </a:rPr>
              <a:t>松吉 俊</a:t>
            </a:r>
            <a:r>
              <a:rPr lang="en-US" altLang="ja-JP" sz="4000" dirty="0" smtClean="0">
                <a:solidFill>
                  <a:schemeClr val="tx1"/>
                </a:solidFill>
              </a:rPr>
              <a:t> (NAIST), </a:t>
            </a:r>
            <a:r>
              <a:rPr lang="ja-JP" altLang="en-US" sz="4000" dirty="0" smtClean="0">
                <a:solidFill>
                  <a:schemeClr val="tx1"/>
                </a:solidFill>
              </a:rPr>
              <a:t>松本</a:t>
            </a:r>
            <a:r>
              <a:rPr lang="en-US" altLang="ja-JP" sz="4000" dirty="0" smtClean="0">
                <a:solidFill>
                  <a:schemeClr val="tx1"/>
                </a:solidFill>
              </a:rPr>
              <a:t> </a:t>
            </a:r>
            <a:r>
              <a:rPr lang="ja-JP" altLang="en-US" sz="4000" dirty="0" smtClean="0">
                <a:solidFill>
                  <a:schemeClr val="tx1"/>
                </a:solidFill>
              </a:rPr>
              <a:t>裕治</a:t>
            </a:r>
            <a:r>
              <a:rPr lang="en-US" altLang="ja-JP" sz="4000" dirty="0" smtClean="0">
                <a:solidFill>
                  <a:schemeClr val="tx1"/>
                </a:solidFill>
              </a:rPr>
              <a:t> (NAIST), </a:t>
            </a:r>
            <a:r>
              <a:rPr lang="ja-JP" altLang="en-US" sz="4000" dirty="0" smtClean="0">
                <a:solidFill>
                  <a:schemeClr val="tx1"/>
                </a:solidFill>
              </a:rPr>
              <a:t>乾</a:t>
            </a:r>
            <a:r>
              <a:rPr lang="en-US" altLang="ja-JP" sz="4000" dirty="0" smtClean="0">
                <a:solidFill>
                  <a:schemeClr val="tx1"/>
                </a:solidFill>
              </a:rPr>
              <a:t> </a:t>
            </a:r>
            <a:r>
              <a:rPr lang="ja-JP" altLang="en-US" sz="4000" dirty="0" smtClean="0">
                <a:solidFill>
                  <a:schemeClr val="tx1"/>
                </a:solidFill>
              </a:rPr>
              <a:t>健太郎</a:t>
            </a:r>
            <a:r>
              <a:rPr lang="en-US" altLang="ja-JP" sz="4000" dirty="0" smtClean="0">
                <a:solidFill>
                  <a:schemeClr val="tx1"/>
                </a:solidFill>
              </a:rPr>
              <a:t> (NICT)</a:t>
            </a:r>
            <a:endParaRPr lang="ja-JP" altLang="en-US" sz="4000" dirty="0" smtClean="0">
              <a:solidFill>
                <a:schemeClr val="tx1"/>
              </a:solidFill>
            </a:endParaRPr>
          </a:p>
        </p:txBody>
      </p:sp>
      <p:sp>
        <p:nvSpPr>
          <p:cNvPr id="5" name="テキスト ボックス 4"/>
          <p:cNvSpPr txBox="1"/>
          <p:nvPr/>
        </p:nvSpPr>
        <p:spPr>
          <a:xfrm>
            <a:off x="583406" y="3472557"/>
            <a:ext cx="15442406" cy="2308324"/>
          </a:xfrm>
          <a:prstGeom prst="rect">
            <a:avLst/>
          </a:prstGeom>
          <a:noFill/>
        </p:spPr>
        <p:txBody>
          <a:bodyPr wrap="square" rtlCol="0">
            <a:spAutoFit/>
          </a:bodyPr>
          <a:lstStyle/>
          <a:p>
            <a:r>
              <a:rPr kumimoji="1" lang="ja-JP" altLang="en-US" sz="3600" dirty="0" smtClean="0"/>
              <a:t>言論マップ生成課題</a:t>
            </a:r>
            <a:endParaRPr lang="en-US" altLang="ja-JP" sz="3600" dirty="0" smtClean="0"/>
          </a:p>
          <a:p>
            <a:r>
              <a:rPr lang="en-US" altLang="ja-JP" sz="3600" dirty="0" err="1" smtClean="0"/>
              <a:t>　</a:t>
            </a:r>
            <a:r>
              <a:rPr lang="ja-JP" altLang="en-US" sz="3600" dirty="0" smtClean="0"/>
              <a:t>・</a:t>
            </a:r>
            <a:r>
              <a:rPr kumimoji="1" lang="ja-JP" altLang="en-US" sz="3600" dirty="0" smtClean="0"/>
              <a:t>言論の相対的な関係の把握</a:t>
            </a:r>
            <a:endParaRPr kumimoji="1" lang="en-US" altLang="ja-JP" sz="3600" dirty="0" smtClean="0"/>
          </a:p>
          <a:p>
            <a:r>
              <a:rPr lang="en-US" altLang="ja-JP" sz="3600" dirty="0" err="1" smtClean="0"/>
              <a:t>　</a:t>
            </a:r>
            <a:r>
              <a:rPr lang="ja-JP" altLang="en-US" sz="3600" dirty="0" smtClean="0"/>
              <a:t>・言論間の論理的関係を解析し、個々の言論をノード、</a:t>
            </a:r>
            <a:endParaRPr lang="en-US" altLang="ja-JP" sz="3600" dirty="0" smtClean="0"/>
          </a:p>
          <a:p>
            <a:r>
              <a:rPr lang="ja-JP" altLang="ja-JP" sz="3600" dirty="0" smtClean="0"/>
              <a:t>　</a:t>
            </a:r>
            <a:r>
              <a:rPr lang="en-US" altLang="ja-JP" sz="3600" dirty="0" smtClean="0"/>
              <a:t>  </a:t>
            </a:r>
            <a:r>
              <a:rPr lang="ja-JP" altLang="en-US" sz="3600" dirty="0" smtClean="0"/>
              <a:t>その間の関係をエッジとするグラフ</a:t>
            </a:r>
            <a:endParaRPr lang="en-US" altLang="ja-JP" sz="3600" dirty="0" smtClean="0"/>
          </a:p>
        </p:txBody>
      </p:sp>
      <p:sp>
        <p:nvSpPr>
          <p:cNvPr id="14" name="テキスト ボックス 13"/>
          <p:cNvSpPr txBox="1"/>
          <p:nvPr/>
        </p:nvSpPr>
        <p:spPr>
          <a:xfrm>
            <a:off x="583407" y="7587357"/>
            <a:ext cx="14630400" cy="1200329"/>
          </a:xfrm>
          <a:prstGeom prst="rect">
            <a:avLst/>
          </a:prstGeom>
          <a:noFill/>
        </p:spPr>
        <p:txBody>
          <a:bodyPr wrap="square" rtlCol="0">
            <a:spAutoFit/>
          </a:bodyPr>
          <a:lstStyle/>
          <a:p>
            <a:r>
              <a:rPr kumimoji="1" lang="ja-JP" altLang="en-US" sz="3600" dirty="0" smtClean="0"/>
              <a:t>言論マップで取り扱う言論</a:t>
            </a:r>
            <a:r>
              <a:rPr lang="en-US" altLang="ja-JP" sz="3600" dirty="0" err="1" smtClean="0"/>
              <a:t>　</a:t>
            </a:r>
            <a:r>
              <a:rPr lang="ja-JP" altLang="en-US" sz="3600" dirty="0" smtClean="0"/>
              <a:t>：　</a:t>
            </a:r>
            <a:r>
              <a:rPr kumimoji="1" lang="en-US" altLang="ja-JP" sz="3600" dirty="0" smtClean="0"/>
              <a:t>Web</a:t>
            </a:r>
            <a:r>
              <a:rPr kumimoji="1" lang="ja-JP" altLang="en-US" sz="3600" dirty="0" smtClean="0"/>
              <a:t>上に存在する実文</a:t>
            </a:r>
            <a:r>
              <a:rPr lang="en-US" altLang="ja-JP" sz="3600" dirty="0" err="1" smtClean="0"/>
              <a:t>　</a:t>
            </a:r>
            <a:r>
              <a:rPr lang="ja-JP" altLang="en-US" sz="3600" dirty="0" smtClean="0"/>
              <a:t>（複雑な構造、省略）</a:t>
            </a:r>
            <a:endParaRPr lang="en-US" altLang="ja-JP" sz="3600" dirty="0" smtClean="0"/>
          </a:p>
          <a:p>
            <a:r>
              <a:rPr lang="en-US" altLang="ja-JP" sz="3600" dirty="0" err="1" smtClean="0"/>
              <a:t>　　</a:t>
            </a:r>
            <a:r>
              <a:rPr lang="ja-JP" altLang="en-US" sz="3600" dirty="0" smtClean="0"/>
              <a:t>任意の</a:t>
            </a:r>
            <a:r>
              <a:rPr lang="en-US" altLang="ja-JP" sz="3600" dirty="0" smtClean="0"/>
              <a:t>2</a:t>
            </a:r>
            <a:r>
              <a:rPr lang="ja-JP" altLang="en-US" sz="3600" dirty="0" smtClean="0"/>
              <a:t>文間に論理的関係ラベルを付与（負例を含む）</a:t>
            </a:r>
            <a:endParaRPr lang="en-US" altLang="ja-JP" sz="3600" dirty="0" smtClean="0"/>
          </a:p>
        </p:txBody>
      </p:sp>
      <p:sp>
        <p:nvSpPr>
          <p:cNvPr id="4" name="テキスト ボックス 3"/>
          <p:cNvSpPr txBox="1"/>
          <p:nvPr/>
        </p:nvSpPr>
        <p:spPr>
          <a:xfrm>
            <a:off x="1661483" y="2589753"/>
            <a:ext cx="3484247" cy="769441"/>
          </a:xfrm>
          <a:prstGeom prst="rect">
            <a:avLst/>
          </a:prstGeom>
          <a:noFill/>
        </p:spPr>
        <p:txBody>
          <a:bodyPr wrap="square" rtlCol="0">
            <a:spAutoFit/>
          </a:bodyPr>
          <a:lstStyle/>
          <a:p>
            <a:r>
              <a:rPr lang="ja-JP" altLang="en-US" sz="4400" dirty="0" smtClean="0"/>
              <a:t>１．</a:t>
            </a:r>
            <a:r>
              <a:rPr kumimoji="1" lang="ja-JP" altLang="en-US" sz="4400" dirty="0" smtClean="0"/>
              <a:t>背景・目的</a:t>
            </a:r>
            <a:endParaRPr kumimoji="1" lang="ja-JP" altLang="en-US" sz="4400" dirty="0"/>
          </a:p>
        </p:txBody>
      </p:sp>
      <p:cxnSp>
        <p:nvCxnSpPr>
          <p:cNvPr id="18" name="直線コネクタ 17"/>
          <p:cNvCxnSpPr/>
          <p:nvPr/>
        </p:nvCxnSpPr>
        <p:spPr bwMode="auto">
          <a:xfrm flipV="1">
            <a:off x="583406" y="3418682"/>
            <a:ext cx="16230600" cy="9273"/>
          </a:xfrm>
          <a:prstGeom prst="line">
            <a:avLst/>
          </a:prstGeom>
          <a:noFill/>
          <a:ln w="88900" cap="flat" cmpd="sng" algn="ctr">
            <a:solidFill>
              <a:schemeClr val="accent2">
                <a:lumMod val="40000"/>
                <a:lumOff val="60000"/>
              </a:schemeClr>
            </a:solidFill>
            <a:prstDash val="solid"/>
            <a:round/>
            <a:headEnd type="none" w="med" len="med"/>
            <a:tailEnd type="none" w="med" len="med"/>
          </a:ln>
          <a:effectLst/>
        </p:spPr>
      </p:cxnSp>
      <p:sp>
        <p:nvSpPr>
          <p:cNvPr id="20" name="正方形/長方形 19"/>
          <p:cNvSpPr/>
          <p:nvPr/>
        </p:nvSpPr>
        <p:spPr>
          <a:xfrm>
            <a:off x="8736805" y="6194504"/>
            <a:ext cx="7521401" cy="1200329"/>
          </a:xfrm>
          <a:prstGeom prst="rect">
            <a:avLst/>
          </a:prstGeom>
          <a:ln w="50800">
            <a:solidFill>
              <a:schemeClr val="accent2">
                <a:lumMod val="40000"/>
                <a:lumOff val="60000"/>
              </a:schemeClr>
            </a:solidFill>
          </a:ln>
        </p:spPr>
        <p:txBody>
          <a:bodyPr wrap="square">
            <a:spAutoFit/>
          </a:bodyPr>
          <a:lstStyle/>
          <a:p>
            <a:r>
              <a:rPr lang="ja-JP" altLang="en-US" sz="3600" dirty="0" smtClean="0"/>
              <a:t>言論間の論理的関係認識結果を</a:t>
            </a:r>
            <a:endParaRPr lang="en-US" altLang="ja-JP" sz="3600" dirty="0" smtClean="0"/>
          </a:p>
          <a:p>
            <a:r>
              <a:rPr lang="ja-JP" altLang="en-US" sz="3600" dirty="0" smtClean="0"/>
              <a:t>評価するために評価コーパスが必要</a:t>
            </a:r>
            <a:endParaRPr lang="ja-JP" altLang="en-US" sz="3600" dirty="0"/>
          </a:p>
        </p:txBody>
      </p:sp>
      <p:sp>
        <p:nvSpPr>
          <p:cNvPr id="21" name="右矢印 20"/>
          <p:cNvSpPr/>
          <p:nvPr/>
        </p:nvSpPr>
        <p:spPr bwMode="auto">
          <a:xfrm>
            <a:off x="7517606" y="6404741"/>
            <a:ext cx="778491" cy="776061"/>
          </a:xfrm>
          <a:prstGeom prst="rightArrow">
            <a:avLst/>
          </a:prstGeom>
          <a:solidFill>
            <a:schemeClr val="bg2"/>
          </a:solidFill>
          <a:ln w="12700">
            <a:solidFill>
              <a:schemeClr val="tx2"/>
            </a:solidFill>
            <a:round/>
            <a:headEnd/>
            <a:tailEnd/>
          </a:ln>
          <a:effectLst>
            <a:outerShdw blurRad="63500" dist="38100" dir="2700000">
              <a:schemeClr val="tx2">
                <a:lumMod val="50000"/>
                <a:alpha val="40000"/>
              </a:schemeClr>
            </a:outerShdw>
          </a:effectLst>
        </p:spPr>
        <p:txBody>
          <a:bodyPr wrap="none" lIns="36000" tIns="36000" rIns="36000" bIns="36000" rtlCol="0" anchor="ctr"/>
          <a:lstStyle/>
          <a:p>
            <a:pPr algn="ctr"/>
            <a:endParaRPr kumimoji="1" lang="ja-JP" altLang="en-US"/>
          </a:p>
        </p:txBody>
      </p:sp>
      <p:sp>
        <p:nvSpPr>
          <p:cNvPr id="22" name="テキスト ボックス 21"/>
          <p:cNvSpPr txBox="1"/>
          <p:nvPr/>
        </p:nvSpPr>
        <p:spPr>
          <a:xfrm>
            <a:off x="1661483" y="11753882"/>
            <a:ext cx="9538989" cy="769441"/>
          </a:xfrm>
          <a:prstGeom prst="rect">
            <a:avLst/>
          </a:prstGeom>
          <a:noFill/>
        </p:spPr>
        <p:txBody>
          <a:bodyPr wrap="square" rtlCol="0">
            <a:spAutoFit/>
          </a:bodyPr>
          <a:lstStyle/>
          <a:p>
            <a:r>
              <a:rPr kumimoji="1" lang="ja-JP" altLang="en-US" sz="4400" dirty="0" smtClean="0"/>
              <a:t>３．言論マップ生成で用いる論理的関係</a:t>
            </a:r>
          </a:p>
        </p:txBody>
      </p:sp>
      <p:sp>
        <p:nvSpPr>
          <p:cNvPr id="16" name="テキスト ボックス 15"/>
          <p:cNvSpPr txBox="1"/>
          <p:nvPr/>
        </p:nvSpPr>
        <p:spPr>
          <a:xfrm>
            <a:off x="17195006" y="3494881"/>
            <a:ext cx="12101858" cy="2308324"/>
          </a:xfrm>
          <a:prstGeom prst="rect">
            <a:avLst/>
          </a:prstGeom>
          <a:noFill/>
        </p:spPr>
        <p:txBody>
          <a:bodyPr wrap="square" rtlCol="0">
            <a:spAutoFit/>
          </a:bodyPr>
          <a:lstStyle/>
          <a:p>
            <a:r>
              <a:rPr lang="en-US" altLang="ja-JP" sz="3600" dirty="0" smtClean="0"/>
              <a:t>A. RTE (Recognizing Textual Entailment) Challenge (Dagan et al, 2005)</a:t>
            </a:r>
          </a:p>
          <a:p>
            <a:r>
              <a:rPr kumimoji="1" lang="en-US" altLang="ja-JP" sz="3600" dirty="0" err="1" smtClean="0"/>
              <a:t>　</a:t>
            </a:r>
            <a:r>
              <a:rPr kumimoji="1" lang="ja-JP" altLang="en-US" sz="3600" dirty="0" smtClean="0"/>
              <a:t>仮説（</a:t>
            </a:r>
            <a:r>
              <a:rPr kumimoji="1" lang="en-US" altLang="ja-JP" sz="3600" dirty="0" err="1" smtClean="0"/>
              <a:t>h</a:t>
            </a:r>
            <a:r>
              <a:rPr kumimoji="1" lang="ja-JP" altLang="en-US" sz="3600" dirty="0" smtClean="0"/>
              <a:t>）が</a:t>
            </a:r>
            <a:r>
              <a:rPr lang="ja-JP" altLang="en-US" sz="3600" dirty="0" smtClean="0"/>
              <a:t>文</a:t>
            </a:r>
            <a:r>
              <a:rPr kumimoji="1" lang="ja-JP" altLang="en-US" sz="3600" dirty="0" smtClean="0"/>
              <a:t>（</a:t>
            </a:r>
            <a:r>
              <a:rPr kumimoji="1" lang="en-US" altLang="ja-JP" sz="3600" dirty="0" err="1" smtClean="0"/>
              <a:t>t</a:t>
            </a:r>
            <a:r>
              <a:rPr kumimoji="1" lang="ja-JP" altLang="en-US" sz="3600" dirty="0" smtClean="0"/>
              <a:t>）に含意されるか判定</a:t>
            </a:r>
            <a:endParaRPr kumimoji="1" lang="en-US" altLang="ja-JP" sz="3600" dirty="0" smtClean="0"/>
          </a:p>
          <a:p>
            <a:r>
              <a:rPr lang="en-US" altLang="ja-JP" sz="3600" dirty="0" err="1" smtClean="0"/>
              <a:t>　　h</a:t>
            </a:r>
            <a:r>
              <a:rPr lang="ja-JP" altLang="en-US" sz="3600" dirty="0" smtClean="0"/>
              <a:t>：基本的に人工的に作成した短い文</a:t>
            </a:r>
            <a:endParaRPr lang="en-US" altLang="ja-JP" sz="3600" dirty="0" smtClean="0"/>
          </a:p>
          <a:p>
            <a:r>
              <a:rPr lang="en-US" altLang="ja-JP" sz="3600" dirty="0" err="1" smtClean="0"/>
              <a:t>　　</a:t>
            </a:r>
            <a:r>
              <a:rPr kumimoji="1" lang="en-US" altLang="ja-JP" sz="3600" dirty="0" err="1" smtClean="0"/>
              <a:t>t</a:t>
            </a:r>
            <a:r>
              <a:rPr kumimoji="1" lang="en-US" altLang="ja-JP" sz="3600" dirty="0" smtClean="0"/>
              <a:t> </a:t>
            </a:r>
            <a:r>
              <a:rPr kumimoji="1" lang="ja-JP" altLang="en-US" sz="3600" dirty="0" smtClean="0"/>
              <a:t>：</a:t>
            </a:r>
            <a:r>
              <a:rPr kumimoji="1" lang="en-US" altLang="ja-JP" sz="3600" dirty="0" smtClean="0"/>
              <a:t>Web</a:t>
            </a:r>
            <a:r>
              <a:rPr kumimoji="1" lang="ja-JP" altLang="en-US" sz="3600" dirty="0" smtClean="0"/>
              <a:t>などから抽出した実文</a:t>
            </a:r>
            <a:endParaRPr kumimoji="1" lang="en-US" altLang="ja-JP" sz="3600" dirty="0" smtClean="0"/>
          </a:p>
        </p:txBody>
      </p:sp>
      <p:sp>
        <p:nvSpPr>
          <p:cNvPr id="15" name="テキスト ボックス 14"/>
          <p:cNvSpPr txBox="1"/>
          <p:nvPr/>
        </p:nvSpPr>
        <p:spPr>
          <a:xfrm>
            <a:off x="18358194" y="2582753"/>
            <a:ext cx="3202119" cy="769441"/>
          </a:xfrm>
          <a:prstGeom prst="rect">
            <a:avLst/>
          </a:prstGeom>
          <a:noFill/>
        </p:spPr>
        <p:txBody>
          <a:bodyPr wrap="square" rtlCol="0">
            <a:spAutoFit/>
          </a:bodyPr>
          <a:lstStyle/>
          <a:p>
            <a:r>
              <a:rPr lang="ja-JP" altLang="en-US" sz="4400" dirty="0"/>
              <a:t>２</a:t>
            </a:r>
            <a:r>
              <a:rPr kumimoji="1" lang="ja-JP" altLang="en-US" sz="4400" dirty="0" smtClean="0"/>
              <a:t>．関連研究</a:t>
            </a:r>
            <a:endParaRPr kumimoji="1" lang="ja-JP" altLang="en-US" sz="4400" dirty="0"/>
          </a:p>
        </p:txBody>
      </p:sp>
      <p:sp>
        <p:nvSpPr>
          <p:cNvPr id="28" name="正方形/長方形 27"/>
          <p:cNvSpPr/>
          <p:nvPr/>
        </p:nvSpPr>
        <p:spPr>
          <a:xfrm>
            <a:off x="17728406" y="5780881"/>
            <a:ext cx="10058400" cy="1569660"/>
          </a:xfrm>
          <a:prstGeom prst="rect">
            <a:avLst/>
          </a:prstGeom>
          <a:solidFill>
            <a:schemeClr val="accent2">
              <a:lumMod val="20000"/>
              <a:lumOff val="80000"/>
              <a:alpha val="24000"/>
            </a:schemeClr>
          </a:solidFill>
        </p:spPr>
        <p:txBody>
          <a:bodyPr wrap="square">
            <a:spAutoFit/>
          </a:bodyPr>
          <a:lstStyle/>
          <a:p>
            <a:r>
              <a:rPr lang="ja-JP" altLang="en-US" sz="3200" dirty="0" smtClean="0"/>
              <a:t>例）</a:t>
            </a:r>
            <a:r>
              <a:rPr lang="en-US" altLang="ja-JP" sz="3200" dirty="0" err="1"/>
              <a:t>　</a:t>
            </a:r>
            <a:r>
              <a:rPr lang="en-US" altLang="ja-JP" sz="3200" dirty="0" err="1" smtClean="0"/>
              <a:t>h</a:t>
            </a:r>
            <a:r>
              <a:rPr lang="en-US" altLang="ja-JP" sz="3200" dirty="0" smtClean="0"/>
              <a:t>: </a:t>
            </a:r>
            <a:r>
              <a:rPr lang="en-US" altLang="ja-JP" sz="3200" dirty="0" err="1" smtClean="0"/>
              <a:t>Gallager</a:t>
            </a:r>
            <a:r>
              <a:rPr lang="en-US" altLang="ja-JP" sz="3200" dirty="0" smtClean="0"/>
              <a:t> attended Temple University.</a:t>
            </a:r>
          </a:p>
          <a:p>
            <a:r>
              <a:rPr lang="en-US" altLang="ja-JP" sz="3200" dirty="0" err="1" smtClean="0"/>
              <a:t>　　　</a:t>
            </a:r>
            <a:r>
              <a:rPr lang="en-US" altLang="ja-JP" sz="3200" dirty="0" smtClean="0"/>
              <a:t> </a:t>
            </a:r>
            <a:r>
              <a:rPr lang="en-US" altLang="ja-JP" sz="3200" dirty="0" err="1" smtClean="0"/>
              <a:t>t</a:t>
            </a:r>
            <a:r>
              <a:rPr lang="en-US" altLang="ja-JP" sz="3200" dirty="0" smtClean="0"/>
              <a:t> : After graduating in 1977, </a:t>
            </a:r>
            <a:r>
              <a:rPr lang="en-US" altLang="ja-JP" sz="3200" dirty="0" err="1" smtClean="0"/>
              <a:t>Gallager</a:t>
            </a:r>
            <a:r>
              <a:rPr lang="en-US" altLang="ja-JP" sz="3200" dirty="0" smtClean="0"/>
              <a:t> chose to accept a full </a:t>
            </a:r>
          </a:p>
          <a:p>
            <a:r>
              <a:rPr lang="en-US" altLang="ja-JP" sz="3200" dirty="0" err="1" smtClean="0"/>
              <a:t>　　　　</a:t>
            </a:r>
            <a:r>
              <a:rPr lang="en-US" altLang="ja-JP" sz="3200" dirty="0" smtClean="0"/>
              <a:t>  scholarship to play football for Temple University.</a:t>
            </a:r>
          </a:p>
        </p:txBody>
      </p:sp>
      <p:cxnSp>
        <p:nvCxnSpPr>
          <p:cNvPr id="30" name="直線コネクタ 29"/>
          <p:cNvCxnSpPr/>
          <p:nvPr/>
        </p:nvCxnSpPr>
        <p:spPr bwMode="auto">
          <a:xfrm flipV="1">
            <a:off x="17196995" y="3418682"/>
            <a:ext cx="12342411" cy="2272"/>
          </a:xfrm>
          <a:prstGeom prst="line">
            <a:avLst/>
          </a:prstGeom>
          <a:noFill/>
          <a:ln w="88900" cap="flat" cmpd="sng" algn="ctr">
            <a:solidFill>
              <a:schemeClr val="accent2">
                <a:lumMod val="40000"/>
                <a:lumOff val="60000"/>
              </a:schemeClr>
            </a:solidFill>
            <a:prstDash val="solid"/>
            <a:round/>
            <a:headEnd type="none" w="med" len="med"/>
            <a:tailEnd type="none" w="med" len="med"/>
          </a:ln>
          <a:effectLst/>
        </p:spPr>
      </p:cxnSp>
      <p:cxnSp>
        <p:nvCxnSpPr>
          <p:cNvPr id="31" name="直線コネクタ 30"/>
          <p:cNvCxnSpPr/>
          <p:nvPr/>
        </p:nvCxnSpPr>
        <p:spPr bwMode="auto">
          <a:xfrm>
            <a:off x="583406" y="12627956"/>
            <a:ext cx="28713458" cy="1588"/>
          </a:xfrm>
          <a:prstGeom prst="line">
            <a:avLst/>
          </a:prstGeom>
          <a:noFill/>
          <a:ln w="88900" cap="flat" cmpd="sng" algn="ctr">
            <a:solidFill>
              <a:schemeClr val="accent2">
                <a:lumMod val="40000"/>
                <a:lumOff val="60000"/>
              </a:schemeClr>
            </a:solidFill>
            <a:prstDash val="solid"/>
            <a:round/>
            <a:headEnd type="none" w="med" len="med"/>
            <a:tailEnd type="none" w="med" len="med"/>
          </a:ln>
          <a:effectLst/>
        </p:spPr>
      </p:cxnSp>
      <p:graphicFrame>
        <p:nvGraphicFramePr>
          <p:cNvPr id="42" name="表 41"/>
          <p:cNvGraphicFramePr>
            <a:graphicFrameLocks noGrp="1"/>
          </p:cNvGraphicFramePr>
          <p:nvPr/>
        </p:nvGraphicFramePr>
        <p:xfrm>
          <a:off x="431006" y="13032074"/>
          <a:ext cx="29028621" cy="15761207"/>
        </p:xfrm>
        <a:graphic>
          <a:graphicData uri="http://schemas.openxmlformats.org/drawingml/2006/table">
            <a:tbl>
              <a:tblPr firstRow="1" bandRow="1">
                <a:tableStyleId>{5C22544A-7EE6-4342-B048-85BDC9FD1C3A}</a:tableStyleId>
              </a:tblPr>
              <a:tblGrid>
                <a:gridCol w="1068832"/>
                <a:gridCol w="393700"/>
                <a:gridCol w="1462532"/>
                <a:gridCol w="11324336"/>
                <a:gridCol w="14779221"/>
              </a:tblGrid>
              <a:tr h="307157">
                <a:tc gridSpan="2">
                  <a:txBody>
                    <a:bodyPr/>
                    <a:lstStyle/>
                    <a:p>
                      <a:pPr algn="ctr"/>
                      <a:r>
                        <a:rPr kumimoji="1" lang="ja-JP" altLang="en-US" sz="2800" dirty="0" smtClean="0">
                          <a:solidFill>
                            <a:srgbClr val="000000"/>
                          </a:solidFill>
                          <a:latin typeface="+mn-ea"/>
                          <a:ea typeface="+mn-ea"/>
                        </a:rPr>
                        <a:t>関係</a:t>
                      </a:r>
                      <a:endParaRPr kumimoji="1" lang="ja-JP" altLang="en-US" sz="2800" dirty="0">
                        <a:solidFill>
                          <a:srgbClr val="000000"/>
                        </a:solidFill>
                        <a:latin typeface="+mn-ea"/>
                        <a:ea typeface="+mn-ea"/>
                      </a:endParaRPr>
                    </a:p>
                  </a:txBody>
                  <a:tcPr marL="128016" marR="128016" marT="64008" marB="64008"/>
                </a:tc>
                <a:tc hMerge="1">
                  <a:txBody>
                    <a:bodyPr/>
                    <a:lstStyle/>
                    <a:p>
                      <a:endParaRPr kumimoji="1" lang="ja-JP" altLang="en-US"/>
                    </a:p>
                  </a:txBody>
                  <a:tcPr/>
                </a:tc>
                <a:tc>
                  <a:txBody>
                    <a:bodyPr/>
                    <a:lstStyle/>
                    <a:p>
                      <a:pPr algn="ctr"/>
                      <a:r>
                        <a:rPr kumimoji="1" lang="ja-JP" altLang="en-US" sz="2800" dirty="0" smtClean="0">
                          <a:solidFill>
                            <a:srgbClr val="000000"/>
                          </a:solidFill>
                          <a:latin typeface="+mn-ea"/>
                          <a:ea typeface="+mn-ea"/>
                        </a:rPr>
                        <a:t>ラベル</a:t>
                      </a:r>
                      <a:endParaRPr kumimoji="1" lang="ja-JP" altLang="en-US" sz="2800" dirty="0">
                        <a:solidFill>
                          <a:srgbClr val="000000"/>
                        </a:solidFill>
                        <a:latin typeface="+mn-ea"/>
                        <a:ea typeface="+mn-ea"/>
                      </a:endParaRPr>
                    </a:p>
                  </a:txBody>
                  <a:tcPr marL="128016" marR="128016" marT="64008" marB="64008"/>
                </a:tc>
                <a:tc>
                  <a:txBody>
                    <a:bodyPr/>
                    <a:lstStyle/>
                    <a:p>
                      <a:pPr algn="ctr"/>
                      <a:r>
                        <a:rPr kumimoji="1" lang="ja-JP" altLang="en-US" sz="2800" dirty="0" smtClean="0">
                          <a:solidFill>
                            <a:srgbClr val="000000"/>
                          </a:solidFill>
                          <a:latin typeface="+mn-ea"/>
                          <a:ea typeface="+mn-ea"/>
                        </a:rPr>
                        <a:t>説明</a:t>
                      </a:r>
                      <a:endParaRPr kumimoji="1" lang="ja-JP" altLang="en-US" sz="2800" dirty="0">
                        <a:solidFill>
                          <a:srgbClr val="000000"/>
                        </a:solidFill>
                        <a:latin typeface="+mn-ea"/>
                        <a:ea typeface="+mn-ea"/>
                      </a:endParaRPr>
                    </a:p>
                  </a:txBody>
                  <a:tcPr marL="128016" marR="128016" marT="64008" marB="64008"/>
                </a:tc>
                <a:tc>
                  <a:txBody>
                    <a:bodyPr/>
                    <a:lstStyle/>
                    <a:p>
                      <a:pPr algn="ctr"/>
                      <a:r>
                        <a:rPr kumimoji="1" lang="ja-JP" altLang="en-US" sz="2800" dirty="0" smtClean="0">
                          <a:solidFill>
                            <a:srgbClr val="000000"/>
                          </a:solidFill>
                          <a:latin typeface="+mn-ea"/>
                          <a:ea typeface="+mn-ea"/>
                        </a:rPr>
                        <a:t>例</a:t>
                      </a:r>
                      <a:endParaRPr kumimoji="1" lang="ja-JP" altLang="en-US" sz="2800" dirty="0">
                        <a:solidFill>
                          <a:srgbClr val="000000"/>
                        </a:solidFill>
                        <a:latin typeface="+mn-ea"/>
                        <a:ea typeface="+mn-ea"/>
                      </a:endParaRPr>
                    </a:p>
                  </a:txBody>
                  <a:tcPr marL="128016" marR="128016" marT="64008" marB="64008"/>
                </a:tc>
              </a:tr>
              <a:tr h="728471">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3200" dirty="0" smtClean="0">
                          <a:latin typeface="+mn-ea"/>
                          <a:ea typeface="+mn-ea"/>
                        </a:rPr>
                        <a:t>類似</a:t>
                      </a:r>
                    </a:p>
                  </a:txBody>
                  <a:tcPr marL="128016" marR="128016" marT="64008" marB="64008"/>
                </a:tc>
                <a:tc gridSpan="2">
                  <a:txBody>
                    <a:bodyPr/>
                    <a:lstStyle/>
                    <a:p>
                      <a:pPr marL="0" marR="0" indent="0" algn="r" defTabSz="639971" rtl="0" eaLnBrk="1" fontAlgn="auto" latinLnBrk="0" hangingPunct="1">
                        <a:lnSpc>
                          <a:spcPct val="100000"/>
                        </a:lnSpc>
                        <a:spcBef>
                          <a:spcPts val="0"/>
                        </a:spcBef>
                        <a:spcAft>
                          <a:spcPts val="0"/>
                        </a:spcAft>
                        <a:buClrTx/>
                        <a:buSzTx/>
                        <a:buFontTx/>
                        <a:buNone/>
                        <a:tabLst/>
                        <a:defRPr/>
                      </a:pPr>
                      <a:r>
                        <a:rPr kumimoji="1" lang="ja-JP" altLang="en-US" sz="2800" dirty="0" smtClean="0">
                          <a:latin typeface="+mn-ea"/>
                          <a:ea typeface="+mn-ea"/>
                        </a:rPr>
                        <a:t>　同義</a:t>
                      </a:r>
                    </a:p>
                    <a:p>
                      <a:pPr algn="r"/>
                      <a:endParaRPr kumimoji="1" lang="ja-JP" altLang="en-US" sz="2800" dirty="0">
                        <a:latin typeface="+mn-ea"/>
                        <a:ea typeface="+mn-ea"/>
                      </a:endParaRPr>
                    </a:p>
                  </a:txBody>
                  <a:tcPr marL="128016" marR="128016" marT="64008" marB="64008"/>
                </a:tc>
                <a:tc hMerge="1">
                  <a:txBody>
                    <a:bodyPr/>
                    <a:lstStyle/>
                    <a:p>
                      <a:endParaRPr kumimoji="1" lang="ja-JP" alt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2400" dirty="0" smtClean="0">
                          <a:latin typeface="+mn-ea"/>
                          <a:ea typeface="+mn-ea"/>
                        </a:rPr>
                        <a:t>A</a:t>
                      </a:r>
                      <a:r>
                        <a:rPr kumimoji="1" lang="ja-JP" altLang="en-US" sz="2400" dirty="0" smtClean="0">
                          <a:latin typeface="+mn-ea"/>
                          <a:ea typeface="+mn-ea"/>
                        </a:rPr>
                        <a:t>と</a:t>
                      </a:r>
                      <a:r>
                        <a:rPr kumimoji="1" lang="en-US" altLang="ja-JP" sz="2400" dirty="0" smtClean="0">
                          <a:latin typeface="+mn-ea"/>
                          <a:ea typeface="+mn-ea"/>
                        </a:rPr>
                        <a:t>B</a:t>
                      </a:r>
                      <a:r>
                        <a:rPr kumimoji="1" lang="ja-JP" altLang="en-US" sz="2400" dirty="0" smtClean="0">
                          <a:latin typeface="+mn-ea"/>
                          <a:ea typeface="+mn-ea"/>
                        </a:rPr>
                        <a:t>は同じ意味、もしくは近い意味を表す関係。言い換えも含む。</a:t>
                      </a:r>
                      <a:endParaRPr kumimoji="1" lang="en-US" altLang="ja-JP" sz="2400" dirty="0" smtClean="0">
                        <a:latin typeface="+mn-ea"/>
                        <a:ea typeface="+mn-ea"/>
                      </a:endParaRPr>
                    </a:p>
                  </a:txBody>
                  <a:tcPr marL="128016" marR="128016" marT="64008" marB="64008"/>
                </a:tc>
                <a:tc>
                  <a:txBody>
                    <a:bodyPr/>
                    <a:lstStyle/>
                    <a:p>
                      <a:pPr algn="l"/>
                      <a:r>
                        <a:rPr kumimoji="1" lang="ja-JP" altLang="en-US" sz="2400" kern="1200" dirty="0" smtClean="0">
                          <a:latin typeface="+mn-ea"/>
                          <a:ea typeface="+mn-ea"/>
                        </a:rPr>
                        <a:t>Ａ：再販制度のおかげで市場では価格競争が行われない。</a:t>
                      </a:r>
                      <a:endParaRPr kumimoji="1" lang="en-US" sz="2400" kern="1200" dirty="0" smtClean="0">
                        <a:latin typeface="+mn-ea"/>
                        <a:ea typeface="+mn-ea"/>
                      </a:endParaRPr>
                    </a:p>
                    <a:p>
                      <a:pPr algn="l"/>
                      <a:r>
                        <a:rPr kumimoji="1" lang="ja-JP" altLang="en-US" sz="2400" kern="1200" dirty="0" smtClean="0">
                          <a:latin typeface="+mn-ea"/>
                          <a:ea typeface="+mn-ea"/>
                        </a:rPr>
                        <a:t>Ｂ：再販制度が廃止されると価格競争が激化する。</a:t>
                      </a:r>
                      <a:endParaRPr kumimoji="1" lang="ja-JP" altLang="en-US" sz="2400" dirty="0">
                        <a:latin typeface="+mn-ea"/>
                        <a:ea typeface="+mn-ea"/>
                      </a:endParaRPr>
                    </a:p>
                  </a:txBody>
                  <a:tcPr marL="128016" marR="128016" marT="64008" marB="64008"/>
                </a:tc>
              </a:tr>
              <a:tr h="307157">
                <a:tc vMerge="1">
                  <a:txBody>
                    <a:bodyPr/>
                    <a:lstStyle/>
                    <a:p>
                      <a:endParaRPr kumimoji="1" lang="ja-JP" altLang="en-US"/>
                    </a:p>
                  </a:txBody>
                  <a:tcPr/>
                </a:tc>
                <a:tc gridSpan="2">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kumimoji="1" lang="ja-JP" altLang="en-US" sz="2800" dirty="0" smtClean="0">
                          <a:latin typeface="+mn-ea"/>
                          <a:ea typeface="+mn-ea"/>
                        </a:rPr>
                        <a:t>　類義</a:t>
                      </a:r>
                    </a:p>
                  </a:txBody>
                  <a:tcPr marL="128016" marR="128016" marT="64008" marB="64008"/>
                </a:tc>
                <a:tc hMerge="1">
                  <a:txBody>
                    <a:bodyPr/>
                    <a:lstStyle/>
                    <a:p>
                      <a:endParaRPr kumimoji="1" lang="ja-JP" alt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2400" dirty="0" smtClean="0">
                          <a:latin typeface="+mn-ea"/>
                          <a:ea typeface="+mn-ea"/>
                        </a:rPr>
                        <a:t>ＡとＢが異なる主体で、述語がＡとＢで同義、似た意味を持つ関係。</a:t>
                      </a:r>
                    </a:p>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dirty="0" smtClean="0">
                        <a:latin typeface="+mn-ea"/>
                        <a:ea typeface="+mn-ea"/>
                      </a:endParaRPr>
                    </a:p>
                  </a:txBody>
                  <a:tcPr marL="128016" marR="128016" marT="64008" marB="64008"/>
                </a:tc>
                <a:tc>
                  <a:txBody>
                    <a:bodyPr/>
                    <a:lstStyle/>
                    <a:p>
                      <a:pPr algn="l"/>
                      <a:r>
                        <a:rPr kumimoji="1" lang="ja-JP" altLang="en-US" sz="2400" dirty="0" smtClean="0">
                          <a:latin typeface="+mn-ea"/>
                          <a:ea typeface="+mn-ea"/>
                        </a:rPr>
                        <a:t>Ａ：ノルウェーは大西洋で９３年からミンク鯨の調査捕鯨を行っている。</a:t>
                      </a:r>
                      <a:endParaRPr kumimoji="1" lang="en-US" altLang="ja-JP" sz="2400" dirty="0" smtClean="0">
                        <a:latin typeface="+mn-ea"/>
                        <a:ea typeface="+mn-ea"/>
                      </a:endParaRPr>
                    </a:p>
                    <a:p>
                      <a:pPr algn="l"/>
                      <a:r>
                        <a:rPr kumimoji="1" lang="ja-JP" altLang="en-US" sz="2400" dirty="0" smtClean="0">
                          <a:latin typeface="+mn-ea"/>
                          <a:ea typeface="+mn-ea"/>
                        </a:rPr>
                        <a:t>Ｂ：日本は国際社会での協調性を重視し、調査捕鯨のみをおこなっています。</a:t>
                      </a:r>
                      <a:endParaRPr kumimoji="1" lang="ja-JP" altLang="en-US" sz="2400" dirty="0">
                        <a:latin typeface="+mn-ea"/>
                        <a:ea typeface="+mn-ea"/>
                      </a:endParaRPr>
                    </a:p>
                  </a:txBody>
                  <a:tcPr marL="128016" marR="128016" marT="64008" marB="64008"/>
                </a:tc>
              </a:tr>
              <a:tr h="307157">
                <a:tc vMerge="1">
                  <a:txBody>
                    <a:bodyPr/>
                    <a:lstStyle/>
                    <a:p>
                      <a:pPr marL="0" marR="0" indent="0" algn="r" defTabSz="457200" rtl="0" eaLnBrk="1" fontAlgn="auto" latinLnBrk="0" hangingPunct="1">
                        <a:lnSpc>
                          <a:spcPct val="100000"/>
                        </a:lnSpc>
                        <a:spcBef>
                          <a:spcPts val="0"/>
                        </a:spcBef>
                        <a:spcAft>
                          <a:spcPts val="0"/>
                        </a:spcAft>
                        <a:buClrTx/>
                        <a:buSzTx/>
                        <a:buFontTx/>
                        <a:buNone/>
                        <a:tabLst/>
                        <a:defRPr/>
                      </a:pPr>
                      <a:endParaRPr kumimoji="1" lang="ja-JP" altLang="en-US" sz="1600" dirty="0" smtClean="0"/>
                    </a:p>
                  </a:txBody>
                  <a:tcPr marL="128016" marR="128016" marT="64008" marB="64008"/>
                </a:tc>
                <a:tc gridSpan="2">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kumimoji="1" lang="ja-JP" altLang="en-US" sz="2800" dirty="0" smtClean="0">
                          <a:latin typeface="+mn-ea"/>
                          <a:ea typeface="+mn-ea"/>
                        </a:rPr>
                        <a:t>　同評価</a:t>
                      </a:r>
                    </a:p>
                  </a:txBody>
                  <a:tcPr marL="128016" marR="128016" marT="64008" marB="64008"/>
                </a:tc>
                <a:tc hMerge="1">
                  <a:txBody>
                    <a:bodyPr/>
                    <a:lstStyle/>
                    <a:p>
                      <a:endParaRPr kumimoji="1" lang="ja-JP" alt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2400" kern="1200" dirty="0" smtClean="0">
                          <a:latin typeface="+mn-ea"/>
                          <a:ea typeface="+mn-ea"/>
                        </a:rPr>
                        <a:t>価値判断系の「すべき」「すべきでない」という評価から、出来事の「よくないこと」といった発話者のものの見方、評価の仕方が表れている。</a:t>
                      </a:r>
                      <a:endParaRPr kumimoji="1" lang="ja-JP" altLang="en-US" sz="2400" dirty="0" smtClean="0">
                        <a:latin typeface="+mn-ea"/>
                        <a:ea typeface="+mn-ea"/>
                      </a:endParaRPr>
                    </a:p>
                  </a:txBody>
                  <a:tcPr marL="128016" marR="128016" marT="64008" marB="64008"/>
                </a:tc>
                <a:tc>
                  <a:txBody>
                    <a:bodyPr/>
                    <a:lstStyle/>
                    <a:p>
                      <a:pPr algn="l"/>
                      <a:r>
                        <a:rPr kumimoji="1" lang="ja-JP" altLang="en-US" sz="2400" dirty="0" smtClean="0">
                          <a:latin typeface="+mn-ea"/>
                          <a:ea typeface="+mn-ea"/>
                        </a:rPr>
                        <a:t>Ａ：既に死刑制度が立派に存在するにも関わらず、死刑に値するような残虐な犯罪が減った兆しがない。</a:t>
                      </a:r>
                      <a:endParaRPr kumimoji="1" lang="en-US" altLang="ja-JP" sz="2400" dirty="0" smtClean="0">
                        <a:latin typeface="+mn-ea"/>
                        <a:ea typeface="+mn-ea"/>
                      </a:endParaRPr>
                    </a:p>
                    <a:p>
                      <a:pPr algn="l"/>
                      <a:r>
                        <a:rPr kumimoji="1" lang="ja-JP" altLang="en-US" sz="2400" dirty="0" smtClean="0">
                          <a:latin typeface="+mn-ea"/>
                          <a:ea typeface="+mn-ea"/>
                        </a:rPr>
                        <a:t>Ｂ：日本やアメリカのように、死刑制度が残っている国ほど、犯罪が増えているんでしょう？</a:t>
                      </a:r>
                      <a:endParaRPr kumimoji="1" lang="ja-JP" altLang="en-US" sz="2400" dirty="0">
                        <a:latin typeface="+mn-ea"/>
                        <a:ea typeface="+mn-ea"/>
                      </a:endParaRPr>
                    </a:p>
                  </a:txBody>
                  <a:tcPr marL="128016" marR="128016" marT="64008" marB="64008"/>
                </a:tc>
              </a:tr>
              <a:tr h="307157">
                <a:tc rowSpan="6">
                  <a:txBody>
                    <a:bodyPr/>
                    <a:lstStyle/>
                    <a:p>
                      <a:pPr algn="l"/>
                      <a:r>
                        <a:rPr kumimoji="1" lang="ja-JP" altLang="en-US" sz="3200" dirty="0" smtClean="0">
                          <a:latin typeface="+mn-ea"/>
                          <a:ea typeface="+mn-ea"/>
                        </a:rPr>
                        <a:t>含意</a:t>
                      </a:r>
                      <a:endParaRPr kumimoji="1" lang="ja-JP" altLang="en-US" sz="3200" dirty="0">
                        <a:latin typeface="+mn-ea"/>
                        <a:ea typeface="+mn-ea"/>
                      </a:endParaRPr>
                    </a:p>
                  </a:txBody>
                  <a:tcPr marL="128016" marR="128016" marT="64008" marB="64008"/>
                </a:tc>
                <a:tc gridSpan="2">
                  <a:txBody>
                    <a:bodyPr/>
                    <a:lstStyle/>
                    <a:p>
                      <a:pPr algn="r"/>
                      <a:r>
                        <a:rPr kumimoji="1" lang="ja-JP" altLang="en-US" sz="2800" dirty="0" smtClean="0">
                          <a:latin typeface="+mn-ea"/>
                          <a:ea typeface="+mn-ea"/>
                        </a:rPr>
                        <a:t>含意</a:t>
                      </a:r>
                      <a:endParaRPr kumimoji="1" lang="ja-JP" altLang="en-US" sz="2800" dirty="0">
                        <a:latin typeface="+mn-ea"/>
                        <a:ea typeface="+mn-ea"/>
                      </a:endParaRPr>
                    </a:p>
                  </a:txBody>
                  <a:tcPr marL="128016" marR="128016" marT="64008" marB="64008"/>
                </a:tc>
                <a:tc hMerge="1">
                  <a:txBody>
                    <a:bodyPr/>
                    <a:lstStyle/>
                    <a:p>
                      <a:endParaRPr kumimoji="1" lang="ja-JP" altLang="en-US"/>
                    </a:p>
                  </a:txBody>
                  <a:tcPr/>
                </a:tc>
                <a:tc>
                  <a:txBody>
                    <a:bodyPr/>
                    <a:lstStyle/>
                    <a:p>
                      <a:r>
                        <a:rPr kumimoji="1" lang="en-US" altLang="ja-JP" sz="2400" dirty="0" smtClean="0">
                          <a:latin typeface="+mn-ea"/>
                          <a:ea typeface="+mn-ea"/>
                        </a:rPr>
                        <a:t>B</a:t>
                      </a:r>
                      <a:r>
                        <a:rPr kumimoji="1" lang="ja-JP" altLang="en-US" sz="2400" dirty="0" smtClean="0">
                          <a:latin typeface="+mn-ea"/>
                          <a:ea typeface="+mn-ea"/>
                        </a:rPr>
                        <a:t>が成り立てば</a:t>
                      </a:r>
                      <a:r>
                        <a:rPr kumimoji="1" lang="en-US" altLang="ja-JP" sz="2400" dirty="0" smtClean="0">
                          <a:latin typeface="+mn-ea"/>
                          <a:ea typeface="+mn-ea"/>
                        </a:rPr>
                        <a:t>A</a:t>
                      </a:r>
                      <a:r>
                        <a:rPr kumimoji="1" lang="ja-JP" altLang="en-US" sz="2400" dirty="0" smtClean="0">
                          <a:latin typeface="+mn-ea"/>
                          <a:ea typeface="+mn-ea"/>
                        </a:rPr>
                        <a:t>も成り立つ関係。</a:t>
                      </a:r>
                      <a:endParaRPr kumimoji="1" lang="ja-JP" altLang="en-US" sz="2400" dirty="0">
                        <a:latin typeface="+mn-ea"/>
                        <a:ea typeface="+mn-ea"/>
                      </a:endParaRPr>
                    </a:p>
                  </a:txBody>
                  <a:tcPr marL="128016" marR="128016" marT="64008" marB="64008"/>
                </a:tc>
                <a:tc>
                  <a:txBody>
                    <a:bodyPr/>
                    <a:lstStyle/>
                    <a:p>
                      <a:pPr algn="l"/>
                      <a:r>
                        <a:rPr kumimoji="1" lang="ja-JP" altLang="en-US" sz="2400" dirty="0" smtClean="0">
                          <a:latin typeface="+mn-ea"/>
                          <a:ea typeface="+mn-ea"/>
                        </a:rPr>
                        <a:t>Ａ：キシリトールは虫歯予防効果があります。</a:t>
                      </a:r>
                      <a:endParaRPr kumimoji="1" lang="en-US" altLang="ja-JP" sz="2400" dirty="0" smtClean="0">
                        <a:latin typeface="+mn-ea"/>
                        <a:ea typeface="+mn-ea"/>
                      </a:endParaRPr>
                    </a:p>
                    <a:p>
                      <a:pPr algn="l"/>
                      <a:r>
                        <a:rPr kumimoji="1" lang="ja-JP" altLang="en-US" sz="2400" dirty="0" smtClean="0">
                          <a:latin typeface="+mn-ea"/>
                          <a:ea typeface="+mn-ea"/>
                        </a:rPr>
                        <a:t>Ｂ：なぜキシリトールは虫歯予防に良いのでしょうか。</a:t>
                      </a:r>
                      <a:endParaRPr kumimoji="1" lang="ja-JP" altLang="en-US" sz="2400" b="1" dirty="0">
                        <a:latin typeface="+mn-ea"/>
                        <a:ea typeface="+mn-ea"/>
                      </a:endParaRPr>
                    </a:p>
                  </a:txBody>
                  <a:tcPr marL="128016" marR="128016" marT="64008" marB="64008"/>
                </a:tc>
              </a:tr>
              <a:tr h="307157">
                <a:tc vMerge="1">
                  <a:txBody>
                    <a:bodyPr/>
                    <a:lstStyle/>
                    <a:p>
                      <a:endParaRPr kumimoji="1" lang="ja-JP" altLang="en-US"/>
                    </a:p>
                  </a:txBody>
                  <a:tcPr/>
                </a:tc>
                <a:tc gridSpan="2">
                  <a:txBody>
                    <a:bodyPr/>
                    <a:lstStyle/>
                    <a:p>
                      <a:pPr algn="r"/>
                      <a:r>
                        <a:rPr kumimoji="1" lang="ja-JP" altLang="en-US" sz="2800" dirty="0" smtClean="0">
                          <a:latin typeface="+mn-ea"/>
                          <a:ea typeface="+mn-ea"/>
                        </a:rPr>
                        <a:t>認識</a:t>
                      </a:r>
                      <a:endParaRPr kumimoji="1" lang="ja-JP" altLang="en-US" sz="2800" dirty="0">
                        <a:latin typeface="+mn-ea"/>
                        <a:ea typeface="+mn-ea"/>
                      </a:endParaRPr>
                    </a:p>
                  </a:txBody>
                  <a:tcPr marL="128016" marR="128016" marT="64008" marB="64008"/>
                </a:tc>
                <a:tc hMerge="1">
                  <a:txBody>
                    <a:bodyPr/>
                    <a:lstStyle/>
                    <a:p>
                      <a:endParaRPr kumimoji="1" lang="ja-JP" altLang="en-US"/>
                    </a:p>
                  </a:txBody>
                  <a:tcPr/>
                </a:tc>
                <a:tc>
                  <a:txBody>
                    <a:bodyPr/>
                    <a:lstStyle/>
                    <a:p>
                      <a:r>
                        <a:rPr kumimoji="1" lang="en-US" altLang="ja-JP" sz="2400" dirty="0" smtClean="0">
                          <a:latin typeface="+mn-ea"/>
                          <a:ea typeface="+mn-ea"/>
                        </a:rPr>
                        <a:t>B</a:t>
                      </a:r>
                      <a:r>
                        <a:rPr kumimoji="1" lang="ja-JP" altLang="en-US" sz="2400" dirty="0" smtClean="0">
                          <a:latin typeface="+mn-ea"/>
                          <a:ea typeface="+mn-ea"/>
                        </a:rPr>
                        <a:t>には</a:t>
                      </a:r>
                      <a:r>
                        <a:rPr kumimoji="1" lang="en-US" altLang="ja-JP" sz="2400" dirty="0" smtClean="0">
                          <a:latin typeface="+mn-ea"/>
                          <a:ea typeface="+mn-ea"/>
                        </a:rPr>
                        <a:t>A</a:t>
                      </a:r>
                      <a:r>
                        <a:rPr kumimoji="1" lang="ja-JP" altLang="en-US" sz="2400" dirty="0" smtClean="0">
                          <a:latin typeface="+mn-ea"/>
                          <a:ea typeface="+mn-ea"/>
                        </a:rPr>
                        <a:t>の存在が認識されていることを示している。</a:t>
                      </a:r>
                      <a:endParaRPr kumimoji="1" lang="ja-JP" altLang="en-US" sz="2400" dirty="0">
                        <a:latin typeface="+mn-ea"/>
                        <a:ea typeface="+mn-ea"/>
                      </a:endParaRPr>
                    </a:p>
                  </a:txBody>
                  <a:tcPr marL="128016" marR="128016" marT="64008" marB="64008"/>
                </a:tc>
                <a:tc>
                  <a:txBody>
                    <a:bodyPr/>
                    <a:lstStyle/>
                    <a:p>
                      <a:pPr algn="l"/>
                      <a:r>
                        <a:rPr kumimoji="1" lang="ja-JP" altLang="en-US" sz="2400" dirty="0" smtClean="0">
                          <a:latin typeface="+mn-ea"/>
                          <a:ea typeface="+mn-ea"/>
                        </a:rPr>
                        <a:t>Ａ：キシリトールには優れたむし歯予防効果があります。</a:t>
                      </a:r>
                      <a:endParaRPr kumimoji="1" lang="en-US" altLang="ja-JP" sz="2400" dirty="0" smtClean="0">
                        <a:latin typeface="+mn-ea"/>
                        <a:ea typeface="+mn-ea"/>
                      </a:endParaRPr>
                    </a:p>
                    <a:p>
                      <a:pPr algn="l"/>
                      <a:r>
                        <a:rPr kumimoji="1" lang="ja-JP" altLang="en-US" sz="2400" dirty="0" smtClean="0">
                          <a:latin typeface="+mn-ea"/>
                          <a:ea typeface="+mn-ea"/>
                        </a:rPr>
                        <a:t>Ｂ：最近はキシリトールガムによる、むし歯予防効果が注目されています。</a:t>
                      </a:r>
                      <a:endParaRPr kumimoji="1" lang="en-US" altLang="ja-JP" sz="2400" dirty="0" smtClean="0">
                        <a:latin typeface="+mn-ea"/>
                        <a:ea typeface="+mn-ea"/>
                      </a:endParaRPr>
                    </a:p>
                  </a:txBody>
                  <a:tcPr marL="128016" marR="128016" marT="64008" marB="64008"/>
                </a:tc>
              </a:tr>
              <a:tr h="307157">
                <a:tc vMerge="1">
                  <a:txBody>
                    <a:bodyPr/>
                    <a:lstStyle/>
                    <a:p>
                      <a:endParaRPr kumimoji="1" lang="ja-JP" altLang="en-US" dirty="0"/>
                    </a:p>
                  </a:txBody>
                  <a:tcPr/>
                </a:tc>
                <a:tc gridSpan="2">
                  <a:txBody>
                    <a:bodyPr/>
                    <a:lstStyle/>
                    <a:p>
                      <a:pPr algn="r"/>
                      <a:r>
                        <a:rPr kumimoji="1" lang="ja-JP" altLang="en-US" sz="2800" dirty="0" smtClean="0">
                          <a:latin typeface="+mn-ea"/>
                          <a:ea typeface="+mn-ea"/>
                        </a:rPr>
                        <a:t>言明</a:t>
                      </a:r>
                      <a:endParaRPr kumimoji="1" lang="ja-JP" altLang="en-US" sz="2800" dirty="0">
                        <a:latin typeface="+mn-ea"/>
                        <a:ea typeface="+mn-ea"/>
                      </a:endParaRPr>
                    </a:p>
                  </a:txBody>
                  <a:tcPr marL="128016" marR="128016" marT="64008" marB="64008"/>
                </a:tc>
                <a:tc hMerge="1">
                  <a:txBody>
                    <a:bodyPr/>
                    <a:lstStyle/>
                    <a:p>
                      <a:endParaRPr kumimoji="1" lang="ja-JP" altLang="en-US"/>
                    </a:p>
                  </a:txBody>
                  <a:tcPr/>
                </a:tc>
                <a:tc>
                  <a:txBody>
                    <a:bodyPr/>
                    <a:lstStyle/>
                    <a:p>
                      <a:r>
                        <a:rPr kumimoji="1" lang="en-US" altLang="ja-JP" sz="2400" dirty="0" smtClean="0">
                          <a:latin typeface="+mn-ea"/>
                          <a:ea typeface="+mn-ea"/>
                        </a:rPr>
                        <a:t>B</a:t>
                      </a:r>
                      <a:r>
                        <a:rPr kumimoji="1" lang="ja-JP" altLang="en-US" sz="2400" dirty="0" smtClean="0">
                          <a:latin typeface="+mn-ea"/>
                          <a:ea typeface="+mn-ea"/>
                        </a:rPr>
                        <a:t>は</a:t>
                      </a:r>
                      <a:r>
                        <a:rPr kumimoji="1" lang="en-US" altLang="ja-JP" sz="2400" dirty="0" smtClean="0">
                          <a:latin typeface="+mn-ea"/>
                          <a:ea typeface="+mn-ea"/>
                        </a:rPr>
                        <a:t>A</a:t>
                      </a:r>
                      <a:r>
                        <a:rPr kumimoji="1" lang="ja-JP" altLang="en-US" sz="2400" dirty="0" smtClean="0">
                          <a:latin typeface="+mn-ea"/>
                          <a:ea typeface="+mn-ea"/>
                        </a:rPr>
                        <a:t>が存在することを表明している。</a:t>
                      </a:r>
                      <a:endParaRPr kumimoji="1" lang="ja-JP" altLang="en-US" sz="2400" dirty="0">
                        <a:latin typeface="+mn-ea"/>
                        <a:ea typeface="+mn-ea"/>
                      </a:endParaRPr>
                    </a:p>
                  </a:txBody>
                  <a:tcPr marL="128016" marR="128016" marT="64008" marB="64008"/>
                </a:tc>
                <a:tc>
                  <a:txBody>
                    <a:bodyPr/>
                    <a:lstStyle/>
                    <a:p>
                      <a:pPr algn="l"/>
                      <a:r>
                        <a:rPr kumimoji="1" lang="ja-JP" altLang="en-US" sz="2400" dirty="0" smtClean="0">
                          <a:latin typeface="+mn-ea"/>
                          <a:ea typeface="+mn-ea"/>
                        </a:rPr>
                        <a:t>Ａ：キシリトールがお口の健康維持や虫歯予防にも効果を発揮します。</a:t>
                      </a:r>
                      <a:endParaRPr kumimoji="1" lang="en-US" altLang="ja-JP" sz="2400" dirty="0" smtClean="0">
                        <a:latin typeface="+mn-ea"/>
                        <a:ea typeface="+mn-ea"/>
                      </a:endParaRPr>
                    </a:p>
                    <a:p>
                      <a:pPr algn="l"/>
                      <a:r>
                        <a:rPr kumimoji="1" lang="ja-JP" altLang="en-US" sz="2400" dirty="0" smtClean="0">
                          <a:latin typeface="+mn-ea"/>
                          <a:ea typeface="+mn-ea"/>
                        </a:rPr>
                        <a:t>Ｂ：キシリトールは</a:t>
                      </a:r>
                      <a:r>
                        <a:rPr kumimoji="1" lang="ja-JP" altLang="en-US" sz="2400" dirty="0" err="1" smtClean="0">
                          <a:latin typeface="+mn-ea"/>
                          <a:ea typeface="+mn-ea"/>
                        </a:rPr>
                        <a:t>う蝕</a:t>
                      </a:r>
                      <a:r>
                        <a:rPr kumimoji="1" lang="ja-JP" altLang="en-US" sz="2400" dirty="0" smtClean="0">
                          <a:latin typeface="+mn-ea"/>
                          <a:ea typeface="+mn-ea"/>
                        </a:rPr>
                        <a:t>原因菌の感染を抑える効果が報告されています。</a:t>
                      </a:r>
                      <a:endParaRPr kumimoji="1" lang="ja-JP" altLang="en-US" sz="2400" b="1" dirty="0">
                        <a:latin typeface="+mn-ea"/>
                        <a:ea typeface="+mn-ea"/>
                      </a:endParaRPr>
                    </a:p>
                  </a:txBody>
                  <a:tcPr marL="128016" marR="128016" marT="64008" marB="64008"/>
                </a:tc>
              </a:tr>
              <a:tr h="307157">
                <a:tc vMerge="1">
                  <a:txBody>
                    <a:bodyPr/>
                    <a:lstStyle/>
                    <a:p>
                      <a:endParaRPr kumimoji="1" lang="ja-JP" altLang="en-US" sz="1600" dirty="0"/>
                    </a:p>
                  </a:txBody>
                  <a:tcPr marL="128016" marR="128016" marT="64008" marB="64008"/>
                </a:tc>
                <a:tc gridSpan="2">
                  <a:txBody>
                    <a:bodyPr/>
                    <a:lstStyle/>
                    <a:p>
                      <a:pPr algn="r"/>
                      <a:r>
                        <a:rPr kumimoji="1" lang="ja-JP" altLang="en-US" sz="2800" dirty="0" smtClean="0">
                          <a:latin typeface="+mn-ea"/>
                          <a:ea typeface="+mn-ea"/>
                        </a:rPr>
                        <a:t>例示</a:t>
                      </a:r>
                      <a:endParaRPr kumimoji="1" lang="ja-JP" altLang="en-US" sz="2800" dirty="0">
                        <a:latin typeface="+mn-ea"/>
                        <a:ea typeface="+mn-ea"/>
                      </a:endParaRPr>
                    </a:p>
                  </a:txBody>
                  <a:tcPr marL="128016" marR="128016" marT="64008" marB="64008"/>
                </a:tc>
                <a:tc hMerge="1">
                  <a:txBody>
                    <a:bodyPr/>
                    <a:lstStyle/>
                    <a:p>
                      <a:endParaRPr kumimoji="1" lang="ja-JP" altLang="en-US"/>
                    </a:p>
                  </a:txBody>
                  <a:tcPr/>
                </a:tc>
                <a:tc>
                  <a:txBody>
                    <a:bodyPr/>
                    <a:lstStyle/>
                    <a:p>
                      <a:r>
                        <a:rPr kumimoji="1" lang="ja-JP" altLang="en-US" sz="2400" dirty="0" smtClean="0">
                          <a:latin typeface="+mn-ea"/>
                          <a:ea typeface="+mn-ea"/>
                        </a:rPr>
                        <a:t>ＢはＡを具体的に述べている。ＡとＢは必ずしも同じ出来事とは限らない。</a:t>
                      </a:r>
                      <a:endParaRPr kumimoji="1" lang="ja-JP" altLang="en-US" sz="2400" dirty="0">
                        <a:latin typeface="+mn-ea"/>
                        <a:ea typeface="+mn-ea"/>
                      </a:endParaRPr>
                    </a:p>
                  </a:txBody>
                  <a:tcPr marL="128016" marR="128016" marT="64008" marB="64008"/>
                </a:tc>
                <a:tc>
                  <a:txBody>
                    <a:bodyPr/>
                    <a:lstStyle/>
                    <a:p>
                      <a:pPr algn="l"/>
                      <a:r>
                        <a:rPr kumimoji="1" lang="ja-JP" altLang="en-US" sz="2400" dirty="0" smtClean="0">
                          <a:latin typeface="+mn-ea"/>
                          <a:ea typeface="+mn-ea"/>
                        </a:rPr>
                        <a:t>Ａ：この死刑制度については国際的にも、日本国内においても賛否両論があります。</a:t>
                      </a:r>
                      <a:endParaRPr kumimoji="1" lang="en-US" altLang="ja-JP" sz="2400" dirty="0" smtClean="0">
                        <a:latin typeface="+mn-ea"/>
                        <a:ea typeface="+mn-ea"/>
                      </a:endParaRPr>
                    </a:p>
                    <a:p>
                      <a:pPr algn="l"/>
                      <a:r>
                        <a:rPr kumimoji="1" lang="ja-JP" altLang="en-US" sz="2400" dirty="0" smtClean="0">
                          <a:latin typeface="+mn-ea"/>
                          <a:ea typeface="+mn-ea"/>
                        </a:rPr>
                        <a:t>Ｂ：日本政府は死刑廃止決議に反対し死刑制度存続を主張しています。</a:t>
                      </a:r>
                      <a:endParaRPr kumimoji="1" lang="ja-JP" altLang="en-US" sz="2400" dirty="0">
                        <a:latin typeface="+mn-ea"/>
                        <a:ea typeface="+mn-ea"/>
                      </a:endParaRPr>
                    </a:p>
                  </a:txBody>
                  <a:tcPr marL="128016" marR="128016" marT="64008" marB="64008"/>
                </a:tc>
              </a:tr>
              <a:tr h="307157">
                <a:tc vMerge="1">
                  <a:txBody>
                    <a:bodyPr/>
                    <a:lstStyle/>
                    <a:p>
                      <a:endParaRPr kumimoji="1" lang="ja-JP" altLang="en-US"/>
                    </a:p>
                  </a:txBody>
                  <a:tcPr/>
                </a:tc>
                <a:tc gridSpan="2">
                  <a:txBody>
                    <a:bodyPr/>
                    <a:lstStyle/>
                    <a:p>
                      <a:pPr algn="r"/>
                      <a:r>
                        <a:rPr kumimoji="1" lang="ja-JP" altLang="en-US" sz="2800" dirty="0" smtClean="0">
                          <a:latin typeface="+mn-ea"/>
                          <a:ea typeface="+mn-ea"/>
                        </a:rPr>
                        <a:t>詳述</a:t>
                      </a:r>
                      <a:endParaRPr kumimoji="1" lang="ja-JP" altLang="en-US" sz="2800" dirty="0">
                        <a:latin typeface="+mn-ea"/>
                        <a:ea typeface="+mn-ea"/>
                      </a:endParaRPr>
                    </a:p>
                  </a:txBody>
                  <a:tcPr marL="128016" marR="128016" marT="64008" marB="64008"/>
                </a:tc>
                <a:tc hMerge="1">
                  <a:txBody>
                    <a:bodyPr/>
                    <a:lstStyle/>
                    <a:p>
                      <a:endParaRPr kumimoji="1" lang="ja-JP" altLang="en-US"/>
                    </a:p>
                  </a:txBody>
                  <a:tcPr/>
                </a:tc>
                <a:tc>
                  <a:txBody>
                    <a:bodyPr/>
                    <a:lstStyle/>
                    <a:p>
                      <a:r>
                        <a:rPr kumimoji="1" lang="en-US" altLang="ja-JP" sz="2400" dirty="0" smtClean="0">
                          <a:latin typeface="+mn-ea"/>
                          <a:ea typeface="+mn-ea"/>
                        </a:rPr>
                        <a:t>A</a:t>
                      </a:r>
                      <a:r>
                        <a:rPr kumimoji="1" lang="ja-JP" altLang="en-US" sz="2400" dirty="0" smtClean="0">
                          <a:latin typeface="+mn-ea"/>
                          <a:ea typeface="+mn-ea"/>
                        </a:rPr>
                        <a:t>の出来事を</a:t>
                      </a:r>
                      <a:r>
                        <a:rPr kumimoji="1" lang="en-US" altLang="ja-JP" sz="2400" dirty="0" smtClean="0">
                          <a:latin typeface="+mn-ea"/>
                          <a:ea typeface="+mn-ea"/>
                        </a:rPr>
                        <a:t>B</a:t>
                      </a:r>
                      <a:r>
                        <a:rPr kumimoji="1" lang="ja-JP" altLang="en-US" sz="2400" dirty="0" smtClean="0">
                          <a:latin typeface="+mn-ea"/>
                          <a:ea typeface="+mn-ea"/>
                        </a:rPr>
                        <a:t>が詳細化している。</a:t>
                      </a:r>
                      <a:r>
                        <a:rPr kumimoji="1" lang="en-US" altLang="ja-JP" sz="2400" dirty="0" smtClean="0">
                          <a:latin typeface="+mn-ea"/>
                          <a:ea typeface="+mn-ea"/>
                        </a:rPr>
                        <a:t>A</a:t>
                      </a:r>
                      <a:r>
                        <a:rPr kumimoji="1" lang="ja-JP" altLang="en-US" sz="2400" dirty="0" smtClean="0">
                          <a:latin typeface="+mn-ea"/>
                          <a:ea typeface="+mn-ea"/>
                        </a:rPr>
                        <a:t>と</a:t>
                      </a:r>
                      <a:r>
                        <a:rPr kumimoji="1" lang="en-US" altLang="ja-JP" sz="2400" dirty="0" smtClean="0">
                          <a:latin typeface="+mn-ea"/>
                          <a:ea typeface="+mn-ea"/>
                        </a:rPr>
                        <a:t>B</a:t>
                      </a:r>
                      <a:r>
                        <a:rPr kumimoji="1" lang="ja-JP" altLang="en-US" sz="2400" dirty="0" smtClean="0">
                          <a:latin typeface="+mn-ea"/>
                          <a:ea typeface="+mn-ea"/>
                        </a:rPr>
                        <a:t>は同じ出来事である。</a:t>
                      </a:r>
                      <a:endParaRPr kumimoji="1" lang="en-US" altLang="ja-JP" sz="2400" dirty="0" smtClean="0">
                        <a:latin typeface="+mn-ea"/>
                        <a:ea typeface="+mn-ea"/>
                      </a:endParaRPr>
                    </a:p>
                  </a:txBody>
                  <a:tcPr marL="128016" marR="128016" marT="64008" marB="64008"/>
                </a:tc>
                <a:tc>
                  <a:txBody>
                    <a:bodyPr/>
                    <a:lstStyle/>
                    <a:p>
                      <a:pPr algn="l"/>
                      <a:r>
                        <a:rPr kumimoji="1" lang="ja-JP" altLang="en-US" sz="2400" dirty="0" smtClean="0">
                          <a:latin typeface="+mn-ea"/>
                          <a:ea typeface="+mn-ea"/>
                        </a:rPr>
                        <a:t>Ａ：グリーンピースが調査捕鯨を妨害した。</a:t>
                      </a:r>
                      <a:endParaRPr kumimoji="1" lang="en-US" altLang="ja-JP" sz="2400" dirty="0" smtClean="0">
                        <a:latin typeface="+mn-ea"/>
                        <a:ea typeface="+mn-ea"/>
                      </a:endParaRPr>
                    </a:p>
                    <a:p>
                      <a:pPr algn="l"/>
                      <a:r>
                        <a:rPr kumimoji="1" lang="ja-JP" altLang="en-US" sz="2400" dirty="0" smtClean="0">
                          <a:latin typeface="+mn-ea"/>
                          <a:ea typeface="+mn-ea"/>
                        </a:rPr>
                        <a:t>Ｂ：グリンピースは日本の調査捕鯨船に対しては、スクリューにロープを絡ませたり、薬品の入った瓶や発煙筒を投げ込むなどの違法行為を繰り返した。</a:t>
                      </a:r>
                      <a:endParaRPr kumimoji="1" lang="ja-JP" altLang="en-US" sz="2400" dirty="0">
                        <a:latin typeface="+mn-ea"/>
                        <a:ea typeface="+mn-ea"/>
                      </a:endParaRPr>
                    </a:p>
                  </a:txBody>
                  <a:tcPr marL="128016" marR="128016" marT="64008" marB="64008"/>
                </a:tc>
              </a:tr>
              <a:tr h="966216">
                <a:tc vMerge="1">
                  <a:txBody>
                    <a:bodyPr/>
                    <a:lstStyle/>
                    <a:p>
                      <a:endParaRPr lang="ja-JP" altLang="en-US" dirty="0"/>
                    </a:p>
                  </a:txBody>
                  <a:tcPr marL="128016" marR="128016" marT="64008" marB="64008"/>
                </a:tc>
                <a:tc gridSpan="2">
                  <a:txBody>
                    <a:bodyPr/>
                    <a:lstStyle/>
                    <a:p>
                      <a:pPr algn="r"/>
                      <a:r>
                        <a:rPr kumimoji="1" lang="ja-JP" altLang="en-US" sz="2800" dirty="0" smtClean="0">
                          <a:latin typeface="+mn-ea"/>
                          <a:ea typeface="+mn-ea"/>
                        </a:rPr>
                        <a:t>前提</a:t>
                      </a:r>
                      <a:endParaRPr kumimoji="1" lang="ja-JP" altLang="en-US" sz="2800" dirty="0">
                        <a:latin typeface="+mn-ea"/>
                        <a:ea typeface="+mn-ea"/>
                      </a:endParaRPr>
                    </a:p>
                  </a:txBody>
                  <a:tcPr marL="128016" marR="128016" marT="64008" marB="64008"/>
                </a:tc>
                <a:tc hMerge="1">
                  <a:txBody>
                    <a:bodyPr/>
                    <a:lstStyle/>
                    <a:p>
                      <a:endParaRPr kumimoji="1" lang="ja-JP" altLang="en-US"/>
                    </a:p>
                  </a:txBody>
                  <a:tcPr/>
                </a:tc>
                <a:tc>
                  <a:txBody>
                    <a:bodyPr/>
                    <a:lstStyle/>
                    <a:p>
                      <a:r>
                        <a:rPr kumimoji="1" lang="en-US" altLang="ja-JP" sz="2400" dirty="0" smtClean="0">
                          <a:latin typeface="+mn-ea"/>
                          <a:ea typeface="+mn-ea"/>
                        </a:rPr>
                        <a:t>B</a:t>
                      </a:r>
                      <a:r>
                        <a:rPr kumimoji="1" lang="ja-JP" altLang="en-US" sz="2400" dirty="0" smtClean="0">
                          <a:latin typeface="+mn-ea"/>
                          <a:ea typeface="+mn-ea"/>
                        </a:rPr>
                        <a:t>の出来事が起こる前提となる出来事</a:t>
                      </a:r>
                      <a:r>
                        <a:rPr kumimoji="1" lang="en-US" altLang="ja-JP" sz="2400" dirty="0" smtClean="0">
                          <a:latin typeface="+mn-ea"/>
                          <a:ea typeface="+mn-ea"/>
                        </a:rPr>
                        <a:t>A</a:t>
                      </a:r>
                      <a:r>
                        <a:rPr kumimoji="1" lang="ja-JP" altLang="en-US" sz="2400" dirty="0" smtClean="0">
                          <a:latin typeface="+mn-ea"/>
                          <a:ea typeface="+mn-ea"/>
                        </a:rPr>
                        <a:t>という関係。</a:t>
                      </a:r>
                      <a:endParaRPr kumimoji="1" lang="ja-JP" altLang="en-US" sz="2400" dirty="0">
                        <a:latin typeface="+mn-ea"/>
                        <a:ea typeface="+mn-ea"/>
                      </a:endParaRPr>
                    </a:p>
                  </a:txBody>
                  <a:tcPr marL="128016" marR="128016" marT="64008" marB="64008"/>
                </a:tc>
                <a:tc>
                  <a:txBody>
                    <a:bodyPr/>
                    <a:lstStyle/>
                    <a:p>
                      <a:pPr marL="0" marR="0" indent="0" algn="l" defTabSz="639971" rtl="0" eaLnBrk="1" fontAlgn="auto" latinLnBrk="0" hangingPunct="1">
                        <a:lnSpc>
                          <a:spcPct val="100000"/>
                        </a:lnSpc>
                        <a:spcBef>
                          <a:spcPts val="0"/>
                        </a:spcBef>
                        <a:spcAft>
                          <a:spcPts val="0"/>
                        </a:spcAft>
                        <a:buClrTx/>
                        <a:buSzTx/>
                        <a:buFontTx/>
                        <a:buNone/>
                        <a:tabLst/>
                        <a:defRPr/>
                      </a:pPr>
                      <a:r>
                        <a:rPr kumimoji="1" lang="ja-JP" altLang="en-US" sz="2400" dirty="0" smtClean="0">
                          <a:latin typeface="+mn-ea"/>
                          <a:ea typeface="+mn-ea"/>
                        </a:rPr>
                        <a:t>Ａ：文部科学省は来年度から小６と中３の全員で、国語と算数（数学）の二教科の全国学力テストを行うそうです。</a:t>
                      </a:r>
                      <a:endParaRPr kumimoji="1" lang="en-US" altLang="ja-JP" sz="2400" dirty="0" smtClean="0">
                        <a:latin typeface="+mn-ea"/>
                        <a:ea typeface="+mn-ea"/>
                      </a:endParaRPr>
                    </a:p>
                    <a:p>
                      <a:pPr marL="0" marR="0" indent="0" algn="l" defTabSz="639971" rtl="0" eaLnBrk="1" fontAlgn="auto" latinLnBrk="0" hangingPunct="1">
                        <a:lnSpc>
                          <a:spcPct val="100000"/>
                        </a:lnSpc>
                        <a:spcBef>
                          <a:spcPts val="0"/>
                        </a:spcBef>
                        <a:spcAft>
                          <a:spcPts val="0"/>
                        </a:spcAft>
                        <a:buClrTx/>
                        <a:buSzTx/>
                        <a:buFontTx/>
                        <a:buNone/>
                        <a:tabLst/>
                        <a:defRPr/>
                      </a:pPr>
                      <a:r>
                        <a:rPr kumimoji="1" lang="ja-JP" altLang="en-US" sz="2400" dirty="0" smtClean="0">
                          <a:latin typeface="+mn-ea"/>
                          <a:ea typeface="+mn-ea"/>
                        </a:rPr>
                        <a:t>Ｂ：全国学力テストは採点は全て依頼されている業者が行うらしい。</a:t>
                      </a:r>
                      <a:endParaRPr kumimoji="1" lang="ja-JP" altLang="en-US" sz="2400" b="1" dirty="0">
                        <a:latin typeface="+mn-ea"/>
                        <a:ea typeface="+mn-ea"/>
                      </a:endParaRPr>
                    </a:p>
                  </a:txBody>
                  <a:tcPr marL="128016" marR="128016" marT="64008" marB="64008"/>
                </a:tc>
              </a:tr>
              <a:tr h="307157">
                <a:tc rowSpan="4">
                  <a:txBody>
                    <a:bodyPr/>
                    <a:lstStyle/>
                    <a:p>
                      <a:pPr algn="l"/>
                      <a:r>
                        <a:rPr kumimoji="1" lang="ja-JP" altLang="en-US" sz="3200" dirty="0" smtClean="0">
                          <a:latin typeface="+mn-ea"/>
                          <a:ea typeface="+mn-ea"/>
                        </a:rPr>
                        <a:t>対比</a:t>
                      </a:r>
                      <a:endParaRPr kumimoji="1" lang="ja-JP" altLang="en-US" sz="3200" dirty="0">
                        <a:latin typeface="+mn-ea"/>
                        <a:ea typeface="+mn-ea"/>
                      </a:endParaRPr>
                    </a:p>
                  </a:txBody>
                  <a:tcPr marL="128016" marR="128016" marT="64008" marB="64008"/>
                </a:tc>
                <a:tc gridSpan="2">
                  <a:txBody>
                    <a:bodyPr/>
                    <a:lstStyle/>
                    <a:p>
                      <a:pPr algn="r"/>
                      <a:r>
                        <a:rPr kumimoji="1" lang="ja-JP" altLang="en-US" sz="2800" dirty="0" smtClean="0">
                          <a:latin typeface="+mn-ea"/>
                          <a:ea typeface="+mn-ea"/>
                        </a:rPr>
                        <a:t>対比</a:t>
                      </a:r>
                      <a:endParaRPr kumimoji="1" lang="ja-JP" altLang="en-US" sz="2800" dirty="0">
                        <a:latin typeface="+mn-ea"/>
                        <a:ea typeface="+mn-ea"/>
                      </a:endParaRPr>
                    </a:p>
                  </a:txBody>
                  <a:tcPr marL="128016" marR="128016" marT="64008" marB="64008"/>
                </a:tc>
                <a:tc hMerge="1">
                  <a:txBody>
                    <a:bodyPr/>
                    <a:lstStyle/>
                    <a:p>
                      <a:endParaRPr kumimoji="1" lang="ja-JP" altLang="en-US"/>
                    </a:p>
                  </a:txBody>
                  <a:tcPr/>
                </a:tc>
                <a:tc>
                  <a:txBody>
                    <a:bodyPr/>
                    <a:lstStyle/>
                    <a:p>
                      <a:pPr marL="0" marR="0" indent="0" algn="l" defTabSz="639971" rtl="0" eaLnBrk="1" fontAlgn="auto" latinLnBrk="0" hangingPunct="1">
                        <a:lnSpc>
                          <a:spcPct val="100000"/>
                        </a:lnSpc>
                        <a:spcBef>
                          <a:spcPts val="0"/>
                        </a:spcBef>
                        <a:spcAft>
                          <a:spcPts val="0"/>
                        </a:spcAft>
                        <a:buClrTx/>
                        <a:buSzTx/>
                        <a:buFontTx/>
                        <a:buNone/>
                        <a:tabLst/>
                        <a:defRPr/>
                      </a:pPr>
                      <a:r>
                        <a:rPr kumimoji="1" lang="ja-JP" altLang="en-US" sz="2400" dirty="0" smtClean="0">
                          <a:latin typeface="+mn-ea"/>
                          <a:ea typeface="+mn-ea"/>
                        </a:rPr>
                        <a:t>ＡとＢの主体が異なり、述語が対立的意味を持つ関係。</a:t>
                      </a:r>
                      <a:endParaRPr kumimoji="1" lang="en-US" altLang="ja-JP" sz="2400" dirty="0" smtClean="0">
                        <a:latin typeface="+mn-ea"/>
                        <a:ea typeface="+mn-ea"/>
                      </a:endParaRPr>
                    </a:p>
                  </a:txBody>
                  <a:tcPr marL="128016" marR="128016" marT="64008" marB="64008"/>
                </a:tc>
                <a:tc>
                  <a:txBody>
                    <a:bodyPr/>
                    <a:lstStyle/>
                    <a:p>
                      <a:pPr algn="l"/>
                      <a:r>
                        <a:rPr kumimoji="1" lang="ja-JP" altLang="en-US" sz="2400" dirty="0" smtClean="0">
                          <a:latin typeface="+mn-ea"/>
                          <a:ea typeface="+mn-ea"/>
                        </a:rPr>
                        <a:t>Ａ：鯨油の必要が無くなったアメリカは捕鯨を止めた。</a:t>
                      </a:r>
                      <a:endParaRPr kumimoji="1" lang="en-US" altLang="ja-JP" sz="2400" dirty="0" smtClean="0">
                        <a:latin typeface="+mn-ea"/>
                        <a:ea typeface="+mn-ea"/>
                      </a:endParaRPr>
                    </a:p>
                    <a:p>
                      <a:pPr algn="l"/>
                      <a:r>
                        <a:rPr kumimoji="1" lang="ja-JP" altLang="en-US" sz="2400" dirty="0" smtClean="0">
                          <a:latin typeface="+mn-ea"/>
                          <a:ea typeface="+mn-ea"/>
                        </a:rPr>
                        <a:t>Ｂ：日本は調査捕鯨を続けている。</a:t>
                      </a:r>
                      <a:endParaRPr kumimoji="1" lang="ja-JP" altLang="en-US" sz="2400" b="1" dirty="0">
                        <a:latin typeface="+mn-ea"/>
                        <a:ea typeface="+mn-ea"/>
                      </a:endParaRPr>
                    </a:p>
                  </a:txBody>
                  <a:tcPr marL="128016" marR="128016" marT="64008" marB="64008"/>
                </a:tc>
              </a:tr>
              <a:tr h="307157">
                <a:tc vMerge="1">
                  <a:txBody>
                    <a:bodyPr/>
                    <a:lstStyle/>
                    <a:p>
                      <a:endParaRPr kumimoji="1" lang="ja-JP" altLang="en-US"/>
                    </a:p>
                  </a:txBody>
                  <a:tcPr/>
                </a:tc>
                <a:tc gridSpan="2">
                  <a:txBody>
                    <a:bodyPr/>
                    <a:lstStyle/>
                    <a:p>
                      <a:pPr marL="0" marR="0" indent="0" algn="r" defTabSz="639971" rtl="0" eaLnBrk="1" fontAlgn="auto" latinLnBrk="0" hangingPunct="1">
                        <a:lnSpc>
                          <a:spcPct val="100000"/>
                        </a:lnSpc>
                        <a:spcBef>
                          <a:spcPts val="0"/>
                        </a:spcBef>
                        <a:spcAft>
                          <a:spcPts val="0"/>
                        </a:spcAft>
                        <a:buClrTx/>
                        <a:buSzTx/>
                        <a:buFontTx/>
                        <a:buNone/>
                        <a:tabLst/>
                        <a:defRPr/>
                      </a:pPr>
                      <a:r>
                        <a:rPr kumimoji="1" lang="ja-JP" altLang="en-US" sz="2800" dirty="0" smtClean="0">
                          <a:latin typeface="+mn-ea"/>
                          <a:ea typeface="+mn-ea"/>
                        </a:rPr>
                        <a:t>矛盾</a:t>
                      </a:r>
                    </a:p>
                  </a:txBody>
                  <a:tcPr marL="128016" marR="128016" marT="64008" marB="64008"/>
                </a:tc>
                <a:tc hMerge="1">
                  <a:txBody>
                    <a:bodyPr/>
                    <a:lstStyle/>
                    <a:p>
                      <a:endParaRPr kumimoji="1" lang="ja-JP" altLang="en-US"/>
                    </a:p>
                  </a:txBody>
                  <a:tcPr/>
                </a:tc>
                <a:tc>
                  <a:txBody>
                    <a:bodyPr/>
                    <a:lstStyle/>
                    <a:p>
                      <a:pPr marL="0" marR="0" indent="0" algn="l" defTabSz="639971" rtl="0" eaLnBrk="1" fontAlgn="auto" latinLnBrk="0" hangingPunct="1">
                        <a:lnSpc>
                          <a:spcPct val="100000"/>
                        </a:lnSpc>
                        <a:spcBef>
                          <a:spcPts val="0"/>
                        </a:spcBef>
                        <a:spcAft>
                          <a:spcPts val="0"/>
                        </a:spcAft>
                        <a:buClrTx/>
                        <a:buSzTx/>
                        <a:buFontTx/>
                        <a:buNone/>
                        <a:tabLst/>
                        <a:defRPr/>
                      </a:pPr>
                      <a:r>
                        <a:rPr kumimoji="1" lang="ja-JP" altLang="en-US" sz="2400" dirty="0" smtClean="0">
                          <a:latin typeface="+mn-ea"/>
                          <a:ea typeface="+mn-ea"/>
                        </a:rPr>
                        <a:t>主体が同じであるＡとＢの命題が真偽について言及している場合で、ＡとＢのどちらかが偽であるような関係。</a:t>
                      </a:r>
                      <a:endParaRPr kumimoji="1" lang="en-US" altLang="ja-JP" sz="2400" dirty="0" smtClean="0">
                        <a:latin typeface="+mn-ea"/>
                        <a:ea typeface="+mn-ea"/>
                      </a:endParaRPr>
                    </a:p>
                  </a:txBody>
                  <a:tcPr marL="128016" marR="128016" marT="64008" marB="64008"/>
                </a:tc>
                <a:tc>
                  <a:txBody>
                    <a:bodyPr/>
                    <a:lstStyle/>
                    <a:p>
                      <a:pPr algn="l" fontAlgn="ctr"/>
                      <a:r>
                        <a:rPr lang="en-US" altLang="ja-JP" sz="2400" u="none" strike="noStrike" dirty="0" smtClean="0">
                          <a:latin typeface="+mn-ea"/>
                          <a:ea typeface="+mn-ea"/>
                        </a:rPr>
                        <a:t> </a:t>
                      </a:r>
                      <a:r>
                        <a:rPr lang="ja-JP" altLang="en-US" sz="2400" u="none" strike="noStrike" dirty="0" smtClean="0">
                          <a:latin typeface="+mn-ea"/>
                          <a:ea typeface="+mn-ea"/>
                        </a:rPr>
                        <a:t>Ａ：条約上、</a:t>
                      </a:r>
                      <a:r>
                        <a:rPr lang="en-US" altLang="ja-JP" sz="2400" u="none" strike="noStrike" dirty="0" smtClean="0">
                          <a:latin typeface="+mn-ea"/>
                          <a:ea typeface="+mn-ea"/>
                        </a:rPr>
                        <a:t>IWC</a:t>
                      </a:r>
                      <a:r>
                        <a:rPr lang="ja-JP" altLang="en-US" sz="2400" u="none" strike="noStrike" dirty="0" smtClean="0">
                          <a:latin typeface="+mn-ea"/>
                          <a:ea typeface="+mn-ea"/>
                        </a:rPr>
                        <a:t>は調査捕鯨を許可・禁止する権限はありません。</a:t>
                      </a:r>
                      <a:endParaRPr lang="en-US" altLang="ja-JP" sz="2400" u="none" strike="noStrike" dirty="0" smtClean="0">
                        <a:latin typeface="+mn-ea"/>
                        <a:ea typeface="+mn-ea"/>
                      </a:endParaRPr>
                    </a:p>
                    <a:p>
                      <a:pPr algn="l" fontAlgn="ctr"/>
                      <a:r>
                        <a:rPr lang="en-US" altLang="ja-JP" sz="2400" u="none" strike="noStrike" baseline="0" dirty="0" smtClean="0">
                          <a:latin typeface="+mn-ea"/>
                          <a:ea typeface="+mn-ea"/>
                        </a:rPr>
                        <a:t> </a:t>
                      </a:r>
                      <a:r>
                        <a:rPr lang="ja-JP" altLang="en-US" sz="2400" u="none" strike="noStrike" dirty="0" smtClean="0">
                          <a:latin typeface="+mn-ea"/>
                          <a:ea typeface="+mn-ea"/>
                        </a:rPr>
                        <a:t>Ｂ：ＩＷＣが日本の調査捕鯨中止勧告を決議する。</a:t>
                      </a:r>
                      <a:endParaRPr lang="en-US" altLang="ja-JP" sz="2400" b="1" i="0" u="none" strike="noStrike" dirty="0">
                        <a:latin typeface="+mn-ea"/>
                        <a:ea typeface="+mn-ea"/>
                      </a:endParaRPr>
                    </a:p>
                  </a:txBody>
                  <a:tcPr marL="9525" marR="9525" marT="9525" marB="0" anchor="ctr"/>
                </a:tc>
              </a:tr>
              <a:tr h="307157">
                <a:tc vMerge="1">
                  <a:txBody>
                    <a:bodyPr/>
                    <a:lstStyle/>
                    <a:p>
                      <a:pPr algn="r"/>
                      <a:endParaRPr kumimoji="1" lang="ja-JP" altLang="en-US" sz="2500" dirty="0"/>
                    </a:p>
                  </a:txBody>
                  <a:tcPr marL="128016" marR="128016" marT="64008" marB="64008"/>
                </a:tc>
                <a:tc gridSpan="2">
                  <a:txBody>
                    <a:bodyPr/>
                    <a:lstStyle/>
                    <a:p>
                      <a:pPr marL="0" marR="0" indent="0" algn="r" defTabSz="639971" rtl="0" eaLnBrk="1" fontAlgn="auto" latinLnBrk="0" hangingPunct="1">
                        <a:lnSpc>
                          <a:spcPct val="100000"/>
                        </a:lnSpc>
                        <a:spcBef>
                          <a:spcPts val="0"/>
                        </a:spcBef>
                        <a:spcAft>
                          <a:spcPts val="0"/>
                        </a:spcAft>
                        <a:buClrTx/>
                        <a:buSzTx/>
                        <a:buFontTx/>
                        <a:buNone/>
                        <a:tabLst/>
                        <a:defRPr/>
                      </a:pPr>
                      <a:r>
                        <a:rPr kumimoji="1" lang="ja-JP" altLang="en-US" sz="2800" dirty="0" smtClean="0">
                          <a:latin typeface="+mn-ea"/>
                          <a:ea typeface="+mn-ea"/>
                        </a:rPr>
                        <a:t>対立</a:t>
                      </a:r>
                    </a:p>
                  </a:txBody>
                  <a:tcPr marL="128016" marR="128016" marT="64008" marB="64008"/>
                </a:tc>
                <a:tc hMerge="1">
                  <a:txBody>
                    <a:bodyPr/>
                    <a:lstStyle/>
                    <a:p>
                      <a:endParaRPr kumimoji="1" lang="ja-JP" altLang="en-US"/>
                    </a:p>
                  </a:txBody>
                  <a:tcPr/>
                </a:tc>
                <a:tc>
                  <a:txBody>
                    <a:bodyPr/>
                    <a:lstStyle/>
                    <a:p>
                      <a:pPr marL="0" marR="0" indent="0" algn="l" defTabSz="639971" rtl="0" eaLnBrk="1" fontAlgn="auto" latinLnBrk="0" hangingPunct="1">
                        <a:lnSpc>
                          <a:spcPct val="100000"/>
                        </a:lnSpc>
                        <a:spcBef>
                          <a:spcPts val="0"/>
                        </a:spcBef>
                        <a:spcAft>
                          <a:spcPts val="0"/>
                        </a:spcAft>
                        <a:buClrTx/>
                        <a:buSzTx/>
                        <a:buFontTx/>
                        <a:buNone/>
                        <a:tabLst/>
                        <a:defRPr/>
                      </a:pPr>
                      <a:r>
                        <a:rPr kumimoji="1" lang="ja-JP" altLang="en-US" sz="2400" dirty="0" smtClean="0">
                          <a:latin typeface="+mn-ea"/>
                          <a:ea typeface="+mn-ea"/>
                        </a:rPr>
                        <a:t>ＡとＢの命題が話者による価値判断による場合、ＡとＢの間で命題が相容れない関係。</a:t>
                      </a:r>
                      <a:endParaRPr kumimoji="1" lang="en-US" altLang="ja-JP" sz="2400" dirty="0" smtClean="0">
                        <a:latin typeface="+mn-ea"/>
                        <a:ea typeface="+mn-ea"/>
                      </a:endParaRPr>
                    </a:p>
                  </a:txBody>
                  <a:tcPr marL="128016" marR="128016" marT="64008" marB="64008"/>
                </a:tc>
                <a:tc>
                  <a:txBody>
                    <a:bodyPr/>
                    <a:lstStyle/>
                    <a:p>
                      <a:pPr algn="l"/>
                      <a:r>
                        <a:rPr kumimoji="1" lang="ja-JP" altLang="en-US" sz="2400" dirty="0" smtClean="0">
                          <a:latin typeface="+mn-ea"/>
                          <a:ea typeface="+mn-ea"/>
                        </a:rPr>
                        <a:t>Ａ：学校間の序列化を招く小・中学校の　全国学力テストに参加するべきでない。</a:t>
                      </a:r>
                      <a:endParaRPr kumimoji="1" lang="en-US" altLang="ja-JP" sz="2400" dirty="0" smtClean="0">
                        <a:latin typeface="+mn-ea"/>
                        <a:ea typeface="+mn-ea"/>
                      </a:endParaRPr>
                    </a:p>
                    <a:p>
                      <a:pPr algn="l"/>
                      <a:r>
                        <a:rPr kumimoji="1" lang="ja-JP" altLang="en-US" sz="2400" dirty="0" smtClean="0">
                          <a:latin typeface="+mn-ea"/>
                          <a:ea typeface="+mn-ea"/>
                        </a:rPr>
                        <a:t>Ｂ：全国学力テストは賛成です。</a:t>
                      </a:r>
                      <a:endParaRPr kumimoji="1" lang="ja-JP" altLang="en-US" sz="2400" dirty="0">
                        <a:latin typeface="+mn-ea"/>
                        <a:ea typeface="+mn-ea"/>
                      </a:endParaRPr>
                    </a:p>
                  </a:txBody>
                  <a:tcPr marL="128016" marR="128016" marT="64008" marB="64008"/>
                </a:tc>
              </a:tr>
              <a:tr h="307157">
                <a:tc vMerge="1">
                  <a:txBody>
                    <a:bodyPr/>
                    <a:lstStyle/>
                    <a:p>
                      <a:pPr algn="r"/>
                      <a:endParaRPr kumimoji="1" lang="ja-JP" altLang="en-US" sz="1600" dirty="0"/>
                    </a:p>
                  </a:txBody>
                  <a:tcPr marL="128016" marR="128016" marT="64008" marB="64008"/>
                </a:tc>
                <a:tc gridSpan="2">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kumimoji="1" lang="ja-JP" altLang="en-US" sz="2800" dirty="0" smtClean="0">
                          <a:latin typeface="+mn-ea"/>
                          <a:ea typeface="+mn-ea"/>
                        </a:rPr>
                        <a:t>対評価</a:t>
                      </a:r>
                    </a:p>
                  </a:txBody>
                  <a:tcPr marL="128016" marR="128016" marT="64008" marB="64008"/>
                </a:tc>
                <a:tc hMerge="1">
                  <a:txBody>
                    <a:bodyPr/>
                    <a:lstStyle/>
                    <a:p>
                      <a:endParaRPr kumimoji="1" lang="ja-JP" alt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2400" kern="1200" dirty="0" smtClean="0">
                          <a:latin typeface="+mn-ea"/>
                          <a:ea typeface="+mn-ea"/>
                        </a:rPr>
                        <a:t>「すべき」「すべきでない」という評価から、出来事の「よくないこと」といった発話者の事態の捉え方、評価の仕方が対立している関係。</a:t>
                      </a:r>
                      <a:endParaRPr kumimoji="1" lang="ja-JP" altLang="en-US" sz="2400" b="1" dirty="0" smtClean="0">
                        <a:latin typeface="+mn-ea"/>
                        <a:ea typeface="+mn-ea"/>
                      </a:endParaRPr>
                    </a:p>
                  </a:txBody>
                  <a:tcPr marL="128016" marR="128016" marT="64008" marB="64008"/>
                </a:tc>
                <a:tc>
                  <a:txBody>
                    <a:bodyPr/>
                    <a:lstStyle/>
                    <a:p>
                      <a:pPr algn="l"/>
                      <a:r>
                        <a:rPr kumimoji="1" lang="ja-JP" altLang="en-US" sz="2400" dirty="0" smtClean="0">
                          <a:latin typeface="+mn-ea"/>
                          <a:ea typeface="+mn-ea"/>
                        </a:rPr>
                        <a:t>Ａ：全国学力テストが学校教育を破壊する。</a:t>
                      </a:r>
                      <a:endParaRPr kumimoji="1" lang="en-US" altLang="ja-JP" sz="2400" dirty="0" smtClean="0">
                        <a:latin typeface="+mn-ea"/>
                        <a:ea typeface="+mn-ea"/>
                      </a:endParaRPr>
                    </a:p>
                    <a:p>
                      <a:pPr algn="l"/>
                      <a:r>
                        <a:rPr kumimoji="1" lang="ja-JP" altLang="en-US" sz="2400" dirty="0" smtClean="0">
                          <a:latin typeface="+mn-ea"/>
                          <a:ea typeface="+mn-ea"/>
                        </a:rPr>
                        <a:t>Ｂ：全国学力テストも学力向上に生かすことが必要である。</a:t>
                      </a:r>
                      <a:endParaRPr kumimoji="1" lang="en-US" altLang="ja-JP" sz="2400" dirty="0" smtClean="0">
                        <a:latin typeface="+mn-ea"/>
                        <a:ea typeface="+mn-ea"/>
                      </a:endParaRPr>
                    </a:p>
                  </a:txBody>
                  <a:tcPr marL="128016" marR="128016" marT="64008" marB="64008"/>
                </a:tc>
              </a:tr>
              <a:tr h="307157">
                <a:tc rowSpan="2">
                  <a:txBody>
                    <a:bodyPr/>
                    <a:lstStyle/>
                    <a:p>
                      <a:pPr algn="l"/>
                      <a:r>
                        <a:rPr kumimoji="1" lang="ja-JP" altLang="en-US" sz="3200" dirty="0" smtClean="0">
                          <a:latin typeface="+mn-ea"/>
                          <a:ea typeface="+mn-ea"/>
                        </a:rPr>
                        <a:t>時間</a:t>
                      </a:r>
                      <a:endParaRPr kumimoji="1" lang="ja-JP" altLang="en-US" sz="3200" dirty="0">
                        <a:latin typeface="+mn-ea"/>
                        <a:ea typeface="+mn-ea"/>
                      </a:endParaRPr>
                    </a:p>
                  </a:txBody>
                  <a:tcPr marL="128016" marR="128016" marT="64008" marB="64008"/>
                </a:tc>
                <a:tc gridSpan="2">
                  <a:txBody>
                    <a:bodyPr/>
                    <a:lstStyle/>
                    <a:p>
                      <a:pPr algn="r"/>
                      <a:r>
                        <a:rPr kumimoji="1" lang="ja-JP" altLang="en-US" sz="2800" dirty="0" smtClean="0">
                          <a:latin typeface="+mn-ea"/>
                          <a:ea typeface="+mn-ea"/>
                        </a:rPr>
                        <a:t>継起</a:t>
                      </a:r>
                      <a:endParaRPr kumimoji="1" lang="ja-JP" altLang="en-US" sz="2800" dirty="0">
                        <a:latin typeface="+mn-ea"/>
                        <a:ea typeface="+mn-ea"/>
                      </a:endParaRPr>
                    </a:p>
                  </a:txBody>
                  <a:tcPr marL="128016" marR="128016" marT="64008" marB="64008"/>
                </a:tc>
                <a:tc hMerge="1">
                  <a:txBody>
                    <a:bodyPr/>
                    <a:lstStyle/>
                    <a:p>
                      <a:endParaRPr kumimoji="1" lang="ja-JP" altLang="en-US"/>
                    </a:p>
                  </a:txBody>
                  <a:tcPr/>
                </a:tc>
                <a:tc>
                  <a:txBody>
                    <a:bodyPr/>
                    <a:lstStyle/>
                    <a:p>
                      <a:r>
                        <a:rPr kumimoji="1" lang="ja-JP" altLang="en-US" sz="2400" dirty="0" smtClean="0">
                          <a:latin typeface="+mn-ea"/>
                          <a:ea typeface="+mn-ea"/>
                        </a:rPr>
                        <a:t>ＡとＢの間に時間関係が存在し、Ａの後にＢが起きたと考えられる関係。</a:t>
                      </a:r>
                      <a:endParaRPr kumimoji="1" lang="en-US" altLang="ja-JP" sz="2400" dirty="0" smtClean="0">
                        <a:latin typeface="+mn-ea"/>
                        <a:ea typeface="+mn-ea"/>
                      </a:endParaRPr>
                    </a:p>
                  </a:txBody>
                  <a:tcPr marL="128016" marR="128016" marT="64008" marB="64008"/>
                </a:tc>
                <a:tc>
                  <a:txBody>
                    <a:bodyPr/>
                    <a:lstStyle/>
                    <a:p>
                      <a:pPr algn="l"/>
                      <a:r>
                        <a:rPr kumimoji="1" lang="ja-JP" altLang="en-US" sz="2400" dirty="0" smtClean="0">
                          <a:latin typeface="+mn-ea"/>
                          <a:ea typeface="+mn-ea"/>
                        </a:rPr>
                        <a:t>Ａ：全国学力テストを行う。</a:t>
                      </a:r>
                      <a:endParaRPr kumimoji="1" lang="en-US" altLang="ja-JP" sz="2400" dirty="0" smtClean="0">
                        <a:latin typeface="+mn-ea"/>
                        <a:ea typeface="+mn-ea"/>
                      </a:endParaRPr>
                    </a:p>
                    <a:p>
                      <a:pPr algn="l"/>
                      <a:r>
                        <a:rPr kumimoji="1" lang="ja-JP" altLang="en-US" sz="2400" dirty="0" smtClean="0">
                          <a:latin typeface="+mn-ea"/>
                          <a:ea typeface="+mn-ea"/>
                        </a:rPr>
                        <a:t>Ｂ：全国学力テストの結果を公表する。</a:t>
                      </a:r>
                      <a:endParaRPr kumimoji="1" lang="ja-JP" altLang="en-US" sz="2400" dirty="0">
                        <a:latin typeface="+mn-ea"/>
                        <a:ea typeface="+mn-ea"/>
                      </a:endParaRPr>
                    </a:p>
                  </a:txBody>
                  <a:tcPr marL="128016" marR="128016" marT="64008" marB="64008"/>
                </a:tc>
              </a:tr>
              <a:tr h="307157">
                <a:tc vMerge="1">
                  <a:txBody>
                    <a:bodyPr/>
                    <a:lstStyle/>
                    <a:p>
                      <a:pPr algn="r"/>
                      <a:endParaRPr kumimoji="1" lang="ja-JP" altLang="en-US" sz="2500" dirty="0"/>
                    </a:p>
                  </a:txBody>
                  <a:tcPr marL="128016" marR="128016" marT="64008" marB="64008"/>
                </a:tc>
                <a:tc gridSpan="2">
                  <a:txBody>
                    <a:bodyPr/>
                    <a:lstStyle/>
                    <a:p>
                      <a:pPr marL="0" marR="0" indent="0" algn="r" defTabSz="639971" rtl="0" eaLnBrk="1" fontAlgn="auto" latinLnBrk="0" hangingPunct="1">
                        <a:lnSpc>
                          <a:spcPct val="100000"/>
                        </a:lnSpc>
                        <a:spcBef>
                          <a:spcPts val="0"/>
                        </a:spcBef>
                        <a:spcAft>
                          <a:spcPts val="0"/>
                        </a:spcAft>
                        <a:buClrTx/>
                        <a:buSzTx/>
                        <a:buFontTx/>
                        <a:buNone/>
                        <a:tabLst/>
                        <a:defRPr/>
                      </a:pPr>
                      <a:r>
                        <a:rPr kumimoji="1" lang="ja-JP" altLang="en-US" sz="2800" dirty="0" smtClean="0">
                          <a:latin typeface="+mn-ea"/>
                          <a:ea typeface="+mn-ea"/>
                        </a:rPr>
                        <a:t>結果</a:t>
                      </a:r>
                    </a:p>
                  </a:txBody>
                  <a:tcPr marL="128016" marR="128016" marT="64008" marB="64008"/>
                </a:tc>
                <a:tc hMerge="1">
                  <a:txBody>
                    <a:bodyPr/>
                    <a:lstStyle/>
                    <a:p>
                      <a:endParaRPr kumimoji="1" lang="ja-JP" altLang="en-US"/>
                    </a:p>
                  </a:txBody>
                  <a:tcPr/>
                </a:tc>
                <a:tc>
                  <a:txBody>
                    <a:bodyPr/>
                    <a:lstStyle/>
                    <a:p>
                      <a:r>
                        <a:rPr kumimoji="1" lang="ja-JP" altLang="en-US" sz="2400" kern="1200" dirty="0" smtClean="0">
                          <a:latin typeface="+mn-ea"/>
                          <a:ea typeface="+mn-ea"/>
                        </a:rPr>
                        <a:t>時間関係がＡとＢの間に存在し、Ａが起きたのでＢが起きたという因果関係が存在する関係。</a:t>
                      </a:r>
                      <a:endParaRPr kumimoji="1" lang="ja-JP" altLang="en-US" sz="2400" dirty="0">
                        <a:latin typeface="+mn-ea"/>
                        <a:ea typeface="+mn-ea"/>
                      </a:endParaRPr>
                    </a:p>
                  </a:txBody>
                  <a:tcPr marL="128016" marR="128016" marT="64008" marB="64008"/>
                </a:tc>
                <a:tc>
                  <a:txBody>
                    <a:bodyPr/>
                    <a:lstStyle/>
                    <a:p>
                      <a:pPr marL="0" marR="0" indent="0" algn="l" defTabSz="639971" rtl="0" eaLnBrk="1" fontAlgn="auto" latinLnBrk="0" hangingPunct="1">
                        <a:lnSpc>
                          <a:spcPct val="100000"/>
                        </a:lnSpc>
                        <a:spcBef>
                          <a:spcPts val="0"/>
                        </a:spcBef>
                        <a:spcAft>
                          <a:spcPts val="0"/>
                        </a:spcAft>
                        <a:buClrTx/>
                        <a:buSzTx/>
                        <a:buFontTx/>
                        <a:buNone/>
                        <a:tabLst/>
                        <a:defRPr/>
                      </a:pPr>
                      <a:r>
                        <a:rPr kumimoji="1" lang="ja-JP" altLang="en-US" sz="2400" dirty="0" smtClean="0">
                          <a:latin typeface="+mn-ea"/>
                          <a:ea typeface="+mn-ea"/>
                        </a:rPr>
                        <a:t>Ａ：汚損のために書店に出荷できない書籍を各版元が謝恩価格で提供しました。</a:t>
                      </a:r>
                      <a:endParaRPr kumimoji="1" lang="en-US" altLang="ja-JP" sz="2400" dirty="0" smtClean="0">
                        <a:latin typeface="+mn-ea"/>
                        <a:ea typeface="+mn-ea"/>
                      </a:endParaRPr>
                    </a:p>
                    <a:p>
                      <a:pPr marL="0" marR="0" indent="0" algn="l" defTabSz="639971" rtl="0" eaLnBrk="1" fontAlgn="auto" latinLnBrk="0" hangingPunct="1">
                        <a:lnSpc>
                          <a:spcPct val="100000"/>
                        </a:lnSpc>
                        <a:spcBef>
                          <a:spcPts val="0"/>
                        </a:spcBef>
                        <a:spcAft>
                          <a:spcPts val="0"/>
                        </a:spcAft>
                        <a:buClrTx/>
                        <a:buSzTx/>
                        <a:buFontTx/>
                        <a:buNone/>
                        <a:tabLst/>
                        <a:defRPr/>
                      </a:pPr>
                      <a:r>
                        <a:rPr kumimoji="1" lang="ja-JP" altLang="en-US" sz="2400" dirty="0" smtClean="0">
                          <a:latin typeface="+mn-ea"/>
                          <a:ea typeface="+mn-ea"/>
                        </a:rPr>
                        <a:t>Ｂ：書籍バーゲンは、値崩れ誘発を防止する再販制度擁護論や、出版の尊厳論の観点から批判を受けた。</a:t>
                      </a:r>
                      <a:endParaRPr kumimoji="1" lang="ja-JP" altLang="en-US" sz="2400" dirty="0">
                        <a:latin typeface="+mn-ea"/>
                        <a:ea typeface="+mn-ea"/>
                      </a:endParaRPr>
                    </a:p>
                  </a:txBody>
                  <a:tcPr marL="128016" marR="128016" marT="64008" marB="64008"/>
                </a:tc>
              </a:tr>
              <a:tr h="307157">
                <a:tc rowSpan="2">
                  <a:txBody>
                    <a:bodyPr/>
                    <a:lstStyle/>
                    <a:p>
                      <a:pPr algn="l"/>
                      <a:r>
                        <a:rPr kumimoji="1" lang="ja-JP" altLang="en-US" sz="3200" dirty="0" smtClean="0">
                          <a:latin typeface="+mn-ea"/>
                          <a:ea typeface="+mn-ea"/>
                        </a:rPr>
                        <a:t>因果</a:t>
                      </a:r>
                      <a:endParaRPr kumimoji="1" lang="ja-JP" altLang="en-US" sz="3200" dirty="0">
                        <a:latin typeface="+mn-ea"/>
                        <a:ea typeface="+mn-ea"/>
                      </a:endParaRPr>
                    </a:p>
                  </a:txBody>
                  <a:tcPr marL="128016" marR="128016" marT="64008" marB="64008"/>
                </a:tc>
                <a:tc gridSpan="2">
                  <a:txBody>
                    <a:bodyPr/>
                    <a:lstStyle/>
                    <a:p>
                      <a:pPr algn="r"/>
                      <a:r>
                        <a:rPr kumimoji="1" lang="ja-JP" altLang="en-US" sz="2800" dirty="0" smtClean="0">
                          <a:latin typeface="+mn-ea"/>
                          <a:ea typeface="+mn-ea"/>
                        </a:rPr>
                        <a:t>根拠</a:t>
                      </a:r>
                      <a:endParaRPr kumimoji="1" lang="ja-JP" altLang="en-US" sz="2800" dirty="0">
                        <a:latin typeface="+mn-ea"/>
                        <a:ea typeface="+mn-ea"/>
                      </a:endParaRPr>
                    </a:p>
                  </a:txBody>
                  <a:tcPr marL="128016" marR="128016" marT="64008" marB="64008"/>
                </a:tc>
                <a:tc hMerge="1">
                  <a:txBody>
                    <a:bodyPr/>
                    <a:lstStyle/>
                    <a:p>
                      <a:endParaRPr kumimoji="1" lang="ja-JP" altLang="en-US"/>
                    </a:p>
                  </a:txBody>
                  <a:tcPr/>
                </a:tc>
                <a:tc>
                  <a:txBody>
                    <a:bodyPr/>
                    <a:lstStyle/>
                    <a:p>
                      <a:r>
                        <a:rPr kumimoji="1" lang="en-US" altLang="ja-JP" sz="2400" dirty="0" smtClean="0">
                          <a:latin typeface="+mn-ea"/>
                          <a:ea typeface="+mn-ea"/>
                        </a:rPr>
                        <a:t>B</a:t>
                      </a:r>
                      <a:r>
                        <a:rPr kumimoji="1" lang="ja-JP" altLang="en-US" sz="2400" dirty="0" smtClean="0">
                          <a:latin typeface="+mn-ea"/>
                          <a:ea typeface="+mn-ea"/>
                        </a:rPr>
                        <a:t>の根拠・動機・理由になる</a:t>
                      </a:r>
                      <a:r>
                        <a:rPr kumimoji="1" lang="en-US" altLang="ja-JP" sz="2400" dirty="0" smtClean="0">
                          <a:latin typeface="+mn-ea"/>
                          <a:ea typeface="+mn-ea"/>
                        </a:rPr>
                        <a:t>A</a:t>
                      </a:r>
                      <a:r>
                        <a:rPr kumimoji="1" lang="ja-JP" altLang="en-US" sz="2400" dirty="0" smtClean="0">
                          <a:latin typeface="+mn-ea"/>
                          <a:ea typeface="+mn-ea"/>
                        </a:rPr>
                        <a:t>という関係。</a:t>
                      </a:r>
                      <a:endParaRPr kumimoji="1" lang="ja-JP" altLang="en-US" sz="2400" dirty="0">
                        <a:latin typeface="+mn-ea"/>
                        <a:ea typeface="+mn-ea"/>
                      </a:endParaRPr>
                    </a:p>
                  </a:txBody>
                  <a:tcPr marL="128016" marR="128016" marT="64008" marB="64008"/>
                </a:tc>
                <a:tc>
                  <a:txBody>
                    <a:bodyPr/>
                    <a:lstStyle/>
                    <a:p>
                      <a:pPr marL="0" marR="0" indent="0" algn="l" defTabSz="639971" rtl="0" eaLnBrk="1" fontAlgn="auto" latinLnBrk="0" hangingPunct="1">
                        <a:lnSpc>
                          <a:spcPct val="100000"/>
                        </a:lnSpc>
                        <a:spcBef>
                          <a:spcPts val="0"/>
                        </a:spcBef>
                        <a:spcAft>
                          <a:spcPts val="0"/>
                        </a:spcAft>
                        <a:buClrTx/>
                        <a:buSzTx/>
                        <a:buFontTx/>
                        <a:buNone/>
                        <a:tabLst/>
                        <a:defRPr/>
                      </a:pPr>
                      <a:r>
                        <a:rPr kumimoji="1" lang="ja-JP" altLang="en-US" sz="2400" dirty="0" smtClean="0">
                          <a:latin typeface="+mn-ea"/>
                          <a:ea typeface="+mn-ea"/>
                        </a:rPr>
                        <a:t>Ａ：世に、まったく改悛の情を見せない凶悪犯罪者がいる。</a:t>
                      </a:r>
                      <a:endParaRPr kumimoji="1" lang="en-US" altLang="ja-JP" sz="2400" dirty="0" smtClean="0">
                        <a:latin typeface="+mn-ea"/>
                        <a:ea typeface="+mn-ea"/>
                      </a:endParaRPr>
                    </a:p>
                    <a:p>
                      <a:pPr marL="0" marR="0" indent="0" algn="l" defTabSz="639971" rtl="0" eaLnBrk="1" fontAlgn="auto" latinLnBrk="0" hangingPunct="1">
                        <a:lnSpc>
                          <a:spcPct val="100000"/>
                        </a:lnSpc>
                        <a:spcBef>
                          <a:spcPts val="0"/>
                        </a:spcBef>
                        <a:spcAft>
                          <a:spcPts val="0"/>
                        </a:spcAft>
                        <a:buClrTx/>
                        <a:buSzTx/>
                        <a:buFontTx/>
                        <a:buNone/>
                        <a:tabLst/>
                        <a:defRPr/>
                      </a:pPr>
                      <a:r>
                        <a:rPr kumimoji="1" lang="ja-JP" altLang="en-US" sz="2400" dirty="0" smtClean="0">
                          <a:latin typeface="+mn-ea"/>
                          <a:ea typeface="+mn-ea"/>
                        </a:rPr>
                        <a:t>Ｂ：制度としての死刑制度は、犯罪抑止には必要だ。</a:t>
                      </a:r>
                      <a:endParaRPr kumimoji="1" lang="ja-JP" altLang="en-US" sz="2400" dirty="0">
                        <a:latin typeface="+mn-ea"/>
                        <a:ea typeface="+mn-ea"/>
                      </a:endParaRPr>
                    </a:p>
                  </a:txBody>
                  <a:tcPr marL="128016" marR="128016" marT="64008" marB="64008"/>
                </a:tc>
              </a:tr>
              <a:tr h="307157">
                <a:tc vMerge="1">
                  <a:txBody>
                    <a:bodyPr/>
                    <a:lstStyle/>
                    <a:p>
                      <a:pPr algn="r"/>
                      <a:endParaRPr kumimoji="1" lang="ja-JP" altLang="en-US" sz="1500" dirty="0">
                        <a:latin typeface="+mn-ea"/>
                        <a:ea typeface="+mn-ea"/>
                      </a:endParaRPr>
                    </a:p>
                  </a:txBody>
                  <a:tcPr marL="128016" marR="128016" marT="64008" marB="64008"/>
                </a:tc>
                <a:tc gridSpan="2">
                  <a:txBody>
                    <a:bodyPr/>
                    <a:lstStyle/>
                    <a:p>
                      <a:pPr marL="0" marR="0" indent="0" algn="r" defTabSz="639971" rtl="0" eaLnBrk="1" fontAlgn="auto" latinLnBrk="0" hangingPunct="1">
                        <a:lnSpc>
                          <a:spcPct val="100000"/>
                        </a:lnSpc>
                        <a:spcBef>
                          <a:spcPts val="0"/>
                        </a:spcBef>
                        <a:spcAft>
                          <a:spcPts val="0"/>
                        </a:spcAft>
                        <a:buClrTx/>
                        <a:buSzTx/>
                        <a:buFontTx/>
                        <a:buNone/>
                        <a:tabLst/>
                        <a:defRPr/>
                      </a:pPr>
                      <a:r>
                        <a:rPr kumimoji="1" lang="ja-JP" altLang="en-US" sz="2800" dirty="0" smtClean="0">
                          <a:latin typeface="+mn-ea"/>
                          <a:ea typeface="+mn-ea"/>
                        </a:rPr>
                        <a:t>問題・対策</a:t>
                      </a:r>
                    </a:p>
                  </a:txBody>
                  <a:tcPr marL="128016" marR="128016" marT="64008" marB="64008"/>
                </a:tc>
                <a:tc hMerge="1">
                  <a:txBody>
                    <a:bodyPr/>
                    <a:lstStyle/>
                    <a:p>
                      <a:endParaRPr kumimoji="1" lang="ja-JP" altLang="en-US"/>
                    </a:p>
                  </a:txBody>
                  <a:tcPr/>
                </a:tc>
                <a:tc>
                  <a:txBody>
                    <a:bodyPr/>
                    <a:lstStyle/>
                    <a:p>
                      <a:r>
                        <a:rPr kumimoji="1" lang="ja-JP" altLang="en-US" sz="2400" dirty="0" smtClean="0">
                          <a:latin typeface="+mn-ea"/>
                          <a:ea typeface="+mn-ea"/>
                        </a:rPr>
                        <a:t>なんらかの問題・事態が発生したことを示すＡとそれに対する解決策となるＢという関係。</a:t>
                      </a:r>
                      <a:endParaRPr kumimoji="1" lang="en-US" altLang="ja-JP" sz="2400" dirty="0" smtClean="0">
                        <a:latin typeface="+mn-ea"/>
                        <a:ea typeface="+mn-ea"/>
                      </a:endParaRPr>
                    </a:p>
                  </a:txBody>
                  <a:tcPr marL="128016" marR="128016" marT="64008" marB="64008"/>
                </a:tc>
                <a:tc>
                  <a:txBody>
                    <a:bodyPr/>
                    <a:lstStyle/>
                    <a:p>
                      <a:pPr algn="l"/>
                      <a:r>
                        <a:rPr kumimoji="1" lang="ja-JP" altLang="en-US" sz="2400" dirty="0" smtClean="0">
                          <a:latin typeface="+mn-ea"/>
                          <a:ea typeface="+mn-ea"/>
                        </a:rPr>
                        <a:t>Ａ：主人はかゆみ等の皮膚疾患に悩まされていた。</a:t>
                      </a:r>
                      <a:endParaRPr kumimoji="1" lang="en-US" altLang="ja-JP" sz="2400" dirty="0" smtClean="0">
                        <a:latin typeface="+mn-ea"/>
                        <a:ea typeface="+mn-ea"/>
                      </a:endParaRPr>
                    </a:p>
                    <a:p>
                      <a:pPr algn="l"/>
                      <a:r>
                        <a:rPr kumimoji="1" lang="ja-JP" altLang="en-US" sz="2400" dirty="0" smtClean="0">
                          <a:latin typeface="+mn-ea"/>
                          <a:ea typeface="+mn-ea"/>
                        </a:rPr>
                        <a:t>Ｂ：ステロイド外用剤は、かぶれや湿疹などの多くの皮膚病に用いられる。</a:t>
                      </a:r>
                      <a:endParaRPr kumimoji="1" lang="ja-JP" altLang="en-US" sz="2400" dirty="0">
                        <a:latin typeface="+mn-ea"/>
                        <a:ea typeface="+mn-ea"/>
                      </a:endParaRPr>
                    </a:p>
                  </a:txBody>
                  <a:tcPr marL="128016" marR="128016" marT="64008" marB="64008"/>
                </a:tc>
              </a:tr>
            </a:tbl>
          </a:graphicData>
        </a:graphic>
      </p:graphicFrame>
      <p:sp>
        <p:nvSpPr>
          <p:cNvPr id="51" name="正方形/長方形 50"/>
          <p:cNvSpPr/>
          <p:nvPr/>
        </p:nvSpPr>
        <p:spPr>
          <a:xfrm>
            <a:off x="583406" y="5758557"/>
            <a:ext cx="6984206" cy="1754327"/>
          </a:xfrm>
          <a:prstGeom prst="rect">
            <a:avLst/>
          </a:prstGeom>
        </p:spPr>
        <p:txBody>
          <a:bodyPr wrap="square">
            <a:spAutoFit/>
          </a:bodyPr>
          <a:lstStyle/>
          <a:p>
            <a:r>
              <a:rPr lang="ja-JP" altLang="en-US" sz="3600" dirty="0" smtClean="0"/>
              <a:t>生成した言論マップの評価</a:t>
            </a:r>
            <a:endParaRPr lang="en-US" altLang="ja-JP" sz="3600" dirty="0" smtClean="0"/>
          </a:p>
          <a:p>
            <a:r>
              <a:rPr lang="en-US" altLang="ja-JP" sz="3600" dirty="0" err="1" smtClean="0"/>
              <a:t>　</a:t>
            </a:r>
            <a:r>
              <a:rPr lang="ja-JP" altLang="en-US" sz="3600" dirty="0"/>
              <a:t>（１）言論間の論理的関係の推論</a:t>
            </a:r>
            <a:endParaRPr lang="en-US" altLang="ja-JP" sz="3600" dirty="0" smtClean="0"/>
          </a:p>
          <a:p>
            <a:r>
              <a:rPr lang="en-US" altLang="ja-JP" sz="3600" dirty="0" err="1" smtClean="0"/>
              <a:t>　</a:t>
            </a:r>
            <a:r>
              <a:rPr lang="ja-JP" altLang="en-US" sz="3600" dirty="0" smtClean="0"/>
              <a:t>（２）類似言論のクラスタリング</a:t>
            </a:r>
            <a:endParaRPr lang="ja-JP" altLang="en-US" sz="3600" dirty="0"/>
          </a:p>
        </p:txBody>
      </p:sp>
      <p:pic>
        <p:nvPicPr>
          <p:cNvPr id="54" name="図 53" descr="ピクチャ 5.png"/>
          <p:cNvPicPr>
            <a:picLocks noChangeAspect="1"/>
          </p:cNvPicPr>
          <p:nvPr/>
        </p:nvPicPr>
        <p:blipFill>
          <a:blip r:embed="rId2"/>
          <a:stretch>
            <a:fillRect/>
          </a:stretch>
        </p:blipFill>
        <p:spPr>
          <a:xfrm>
            <a:off x="19802179" y="30368657"/>
            <a:ext cx="9737227" cy="3391497"/>
          </a:xfrm>
          <a:prstGeom prst="rect">
            <a:avLst/>
          </a:prstGeom>
        </p:spPr>
      </p:pic>
      <p:sp>
        <p:nvSpPr>
          <p:cNvPr id="55" name="テキスト ボックス 54"/>
          <p:cNvSpPr txBox="1"/>
          <p:nvPr/>
        </p:nvSpPr>
        <p:spPr>
          <a:xfrm>
            <a:off x="20075377" y="29783881"/>
            <a:ext cx="6842351" cy="584776"/>
          </a:xfrm>
          <a:prstGeom prst="rect">
            <a:avLst/>
          </a:prstGeom>
          <a:noFill/>
        </p:spPr>
        <p:txBody>
          <a:bodyPr wrap="square" rtlCol="0">
            <a:spAutoFit/>
          </a:bodyPr>
          <a:lstStyle/>
          <a:p>
            <a:r>
              <a:rPr kumimoji="1" lang="ja-JP" altLang="en-US" sz="3200" dirty="0" smtClean="0"/>
              <a:t>単純命題レベルの評価コーパス（例）</a:t>
            </a:r>
            <a:endParaRPr kumimoji="1" lang="ja-JP" altLang="en-US" sz="3200" dirty="0"/>
          </a:p>
        </p:txBody>
      </p:sp>
      <p:sp>
        <p:nvSpPr>
          <p:cNvPr id="56" name="テキスト ボックス 55"/>
          <p:cNvSpPr txBox="1"/>
          <p:nvPr/>
        </p:nvSpPr>
        <p:spPr>
          <a:xfrm>
            <a:off x="20090589" y="33932492"/>
            <a:ext cx="6339124" cy="584776"/>
          </a:xfrm>
          <a:prstGeom prst="rect">
            <a:avLst/>
          </a:prstGeom>
          <a:noFill/>
        </p:spPr>
        <p:txBody>
          <a:bodyPr wrap="square" rtlCol="0">
            <a:spAutoFit/>
          </a:bodyPr>
          <a:lstStyle/>
          <a:p>
            <a:r>
              <a:rPr kumimoji="1" lang="ja-JP" altLang="en-US" sz="3200" dirty="0" smtClean="0"/>
              <a:t>文命題レベルの評価コーパス（例）</a:t>
            </a:r>
            <a:endParaRPr kumimoji="1" lang="ja-JP" altLang="en-US" sz="3200" dirty="0"/>
          </a:p>
        </p:txBody>
      </p:sp>
      <p:pic>
        <p:nvPicPr>
          <p:cNvPr id="57" name="図 56" descr="ピクチャ 3.png"/>
          <p:cNvPicPr>
            <a:picLocks noChangeAspect="1"/>
          </p:cNvPicPr>
          <p:nvPr/>
        </p:nvPicPr>
        <p:blipFill>
          <a:blip r:embed="rId3"/>
          <a:stretch>
            <a:fillRect/>
          </a:stretch>
        </p:blipFill>
        <p:spPr>
          <a:xfrm>
            <a:off x="19817391" y="34517268"/>
            <a:ext cx="9722015" cy="3572413"/>
          </a:xfrm>
          <a:prstGeom prst="rect">
            <a:avLst/>
          </a:prstGeom>
        </p:spPr>
      </p:pic>
      <p:sp>
        <p:nvSpPr>
          <p:cNvPr id="61" name="テキスト ボックス 60"/>
          <p:cNvSpPr txBox="1"/>
          <p:nvPr/>
        </p:nvSpPr>
        <p:spPr>
          <a:xfrm>
            <a:off x="1824246" y="28793281"/>
            <a:ext cx="9538989" cy="769441"/>
          </a:xfrm>
          <a:prstGeom prst="rect">
            <a:avLst/>
          </a:prstGeom>
          <a:noFill/>
        </p:spPr>
        <p:txBody>
          <a:bodyPr wrap="square" rtlCol="0">
            <a:spAutoFit/>
          </a:bodyPr>
          <a:lstStyle/>
          <a:p>
            <a:r>
              <a:rPr lang="ja-JP" altLang="en-US" sz="4400" dirty="0"/>
              <a:t>４</a:t>
            </a:r>
            <a:r>
              <a:rPr kumimoji="1" lang="ja-JP" altLang="en-US" sz="4400" dirty="0" smtClean="0"/>
              <a:t>．コーパス構築</a:t>
            </a:r>
            <a:r>
              <a:rPr lang="ja-JP" altLang="en-US" sz="4400" dirty="0" smtClean="0"/>
              <a:t>での考慮すべき点</a:t>
            </a:r>
            <a:endParaRPr kumimoji="1" lang="ja-JP" altLang="en-US" sz="4400" dirty="0" smtClean="0"/>
          </a:p>
        </p:txBody>
      </p:sp>
      <p:cxnSp>
        <p:nvCxnSpPr>
          <p:cNvPr id="62" name="直線コネクタ 61"/>
          <p:cNvCxnSpPr/>
          <p:nvPr/>
        </p:nvCxnSpPr>
        <p:spPr bwMode="auto">
          <a:xfrm>
            <a:off x="746169" y="29667355"/>
            <a:ext cx="28713458" cy="1588"/>
          </a:xfrm>
          <a:prstGeom prst="line">
            <a:avLst/>
          </a:prstGeom>
          <a:noFill/>
          <a:ln w="88900" cap="flat" cmpd="sng" algn="ctr">
            <a:solidFill>
              <a:schemeClr val="accent2">
                <a:lumMod val="40000"/>
                <a:lumOff val="60000"/>
              </a:schemeClr>
            </a:solidFill>
            <a:prstDash val="solid"/>
            <a:round/>
            <a:headEnd type="none" w="med" len="med"/>
            <a:tailEnd type="none" w="med" len="med"/>
          </a:ln>
          <a:effectLst/>
        </p:spPr>
      </p:cxnSp>
      <p:sp>
        <p:nvSpPr>
          <p:cNvPr id="63" name="テキスト ボックス 62"/>
          <p:cNvSpPr txBox="1"/>
          <p:nvPr/>
        </p:nvSpPr>
        <p:spPr>
          <a:xfrm>
            <a:off x="18338006" y="38165881"/>
            <a:ext cx="3187254" cy="769441"/>
          </a:xfrm>
          <a:prstGeom prst="rect">
            <a:avLst/>
          </a:prstGeom>
          <a:noFill/>
        </p:spPr>
        <p:txBody>
          <a:bodyPr wrap="square" rtlCol="0">
            <a:spAutoFit/>
          </a:bodyPr>
          <a:lstStyle/>
          <a:p>
            <a:r>
              <a:rPr kumimoji="1" lang="ja-JP" altLang="en-US" sz="4400" dirty="0" smtClean="0"/>
              <a:t>５．まとめ</a:t>
            </a:r>
          </a:p>
        </p:txBody>
      </p:sp>
      <p:cxnSp>
        <p:nvCxnSpPr>
          <p:cNvPr id="64" name="直線コネクタ 63"/>
          <p:cNvCxnSpPr/>
          <p:nvPr/>
        </p:nvCxnSpPr>
        <p:spPr bwMode="auto">
          <a:xfrm>
            <a:off x="17728406" y="39054880"/>
            <a:ext cx="11731221" cy="1588"/>
          </a:xfrm>
          <a:prstGeom prst="line">
            <a:avLst/>
          </a:prstGeom>
          <a:noFill/>
          <a:ln w="88900" cap="flat" cmpd="sng" algn="ctr">
            <a:solidFill>
              <a:schemeClr val="accent2">
                <a:lumMod val="40000"/>
                <a:lumOff val="60000"/>
              </a:schemeClr>
            </a:solidFill>
            <a:prstDash val="solid"/>
            <a:round/>
            <a:headEnd type="none" w="med" len="med"/>
            <a:tailEnd type="none" w="med" len="med"/>
          </a:ln>
          <a:effectLst/>
        </p:spPr>
      </p:cxnSp>
      <p:sp>
        <p:nvSpPr>
          <p:cNvPr id="65" name="テキスト ボックス 64"/>
          <p:cNvSpPr txBox="1"/>
          <p:nvPr/>
        </p:nvSpPr>
        <p:spPr>
          <a:xfrm>
            <a:off x="17728406" y="39156481"/>
            <a:ext cx="6730929" cy="646331"/>
          </a:xfrm>
          <a:prstGeom prst="rect">
            <a:avLst/>
          </a:prstGeom>
          <a:noFill/>
        </p:spPr>
        <p:txBody>
          <a:bodyPr wrap="none" rtlCol="0">
            <a:spAutoFit/>
          </a:bodyPr>
          <a:lstStyle/>
          <a:p>
            <a:r>
              <a:rPr lang="ja-JP" altLang="en-US" sz="3600" dirty="0" smtClean="0"/>
              <a:t>言論マップの評価コーパスの作成</a:t>
            </a:r>
            <a:endParaRPr kumimoji="1" lang="ja-JP" altLang="en-US" sz="3600" dirty="0" smtClean="0"/>
          </a:p>
        </p:txBody>
      </p:sp>
      <p:sp>
        <p:nvSpPr>
          <p:cNvPr id="66" name="テキスト ボックス 65"/>
          <p:cNvSpPr txBox="1"/>
          <p:nvPr/>
        </p:nvSpPr>
        <p:spPr>
          <a:xfrm>
            <a:off x="17994240" y="39916754"/>
            <a:ext cx="6875199" cy="1754327"/>
          </a:xfrm>
          <a:prstGeom prst="rect">
            <a:avLst/>
          </a:prstGeom>
          <a:noFill/>
        </p:spPr>
        <p:txBody>
          <a:bodyPr wrap="none" rtlCol="0">
            <a:spAutoFit/>
          </a:bodyPr>
          <a:lstStyle/>
          <a:p>
            <a:r>
              <a:rPr lang="ja-JP" altLang="en-US" sz="3600" dirty="0" smtClean="0"/>
              <a:t>・</a:t>
            </a:r>
            <a:r>
              <a:rPr lang="en-US" altLang="ja-JP" sz="3600" dirty="0" smtClean="0"/>
              <a:t>Web</a:t>
            </a:r>
            <a:r>
              <a:rPr lang="ja-JP" altLang="en-US" sz="3600" dirty="0" smtClean="0"/>
              <a:t>上の実文を対象</a:t>
            </a:r>
            <a:endParaRPr lang="en-US" altLang="ja-JP" sz="3600" dirty="0" smtClean="0"/>
          </a:p>
          <a:p>
            <a:r>
              <a:rPr lang="ja-JP" altLang="en-US" sz="3600" dirty="0" smtClean="0"/>
              <a:t>・多彩な言論間関係</a:t>
            </a:r>
            <a:endParaRPr lang="en-US" altLang="ja-JP" sz="3600" dirty="0" smtClean="0"/>
          </a:p>
          <a:p>
            <a:r>
              <a:rPr lang="ja-JP" altLang="en-US" sz="3600" dirty="0" smtClean="0"/>
              <a:t>・レベルを換えたコーパスを作成中</a:t>
            </a:r>
            <a:endParaRPr kumimoji="1" lang="en-US" altLang="ja-JP" sz="3600" dirty="0" smtClean="0"/>
          </a:p>
        </p:txBody>
      </p:sp>
      <p:sp>
        <p:nvSpPr>
          <p:cNvPr id="67" name="テキスト ボックス 66"/>
          <p:cNvSpPr txBox="1"/>
          <p:nvPr/>
        </p:nvSpPr>
        <p:spPr>
          <a:xfrm>
            <a:off x="24869439" y="39156481"/>
            <a:ext cx="1107996" cy="646331"/>
          </a:xfrm>
          <a:prstGeom prst="rect">
            <a:avLst/>
          </a:prstGeom>
          <a:noFill/>
        </p:spPr>
        <p:txBody>
          <a:bodyPr wrap="none" rtlCol="0">
            <a:spAutoFit/>
          </a:bodyPr>
          <a:lstStyle/>
          <a:p>
            <a:r>
              <a:rPr kumimoji="1" lang="ja-JP" altLang="en-US" sz="3600" dirty="0" smtClean="0"/>
              <a:t>課題</a:t>
            </a:r>
          </a:p>
        </p:txBody>
      </p:sp>
      <p:sp>
        <p:nvSpPr>
          <p:cNvPr id="68" name="テキスト ボックス 67"/>
          <p:cNvSpPr txBox="1"/>
          <p:nvPr/>
        </p:nvSpPr>
        <p:spPr>
          <a:xfrm>
            <a:off x="25154729" y="39916754"/>
            <a:ext cx="4994277" cy="2308324"/>
          </a:xfrm>
          <a:prstGeom prst="rect">
            <a:avLst/>
          </a:prstGeom>
          <a:noFill/>
        </p:spPr>
        <p:txBody>
          <a:bodyPr wrap="square" rtlCol="0">
            <a:spAutoFit/>
          </a:bodyPr>
          <a:lstStyle/>
          <a:p>
            <a:r>
              <a:rPr lang="ja-JP" altLang="en-US" sz="3600" dirty="0" smtClean="0"/>
              <a:t>・大規模での関係づけ</a:t>
            </a:r>
            <a:endParaRPr lang="en-US" altLang="ja-JP" sz="3600" dirty="0" smtClean="0"/>
          </a:p>
          <a:p>
            <a:r>
              <a:rPr lang="ja-JP" altLang="en-US" sz="3600" dirty="0" smtClean="0"/>
              <a:t>・関係の種類の精査</a:t>
            </a:r>
            <a:endParaRPr lang="en-US" altLang="ja-JP" sz="3600" dirty="0" smtClean="0"/>
          </a:p>
          <a:p>
            <a:r>
              <a:rPr lang="ja-JP" altLang="en-US" sz="3600" dirty="0" smtClean="0"/>
              <a:t>・効率的なコーパス作成</a:t>
            </a:r>
            <a:endParaRPr lang="en-US" altLang="ja-JP" sz="3600" dirty="0" smtClean="0"/>
          </a:p>
          <a:p>
            <a:r>
              <a:rPr lang="en-US" altLang="ja-JP" sz="3600" dirty="0" smtClean="0"/>
              <a:t>  </a:t>
            </a:r>
            <a:r>
              <a:rPr lang="ja-JP" altLang="en-US" sz="3600" dirty="0" smtClean="0"/>
              <a:t>手順のルーチン化</a:t>
            </a:r>
            <a:endParaRPr kumimoji="1" lang="en-US" altLang="ja-JP" sz="3600" dirty="0" smtClean="0"/>
          </a:p>
        </p:txBody>
      </p:sp>
      <p:sp>
        <p:nvSpPr>
          <p:cNvPr id="72" name="正方形/長方形 71"/>
          <p:cNvSpPr/>
          <p:nvPr/>
        </p:nvSpPr>
        <p:spPr>
          <a:xfrm>
            <a:off x="9001284" y="42263191"/>
            <a:ext cx="21259800" cy="523220"/>
          </a:xfrm>
          <a:prstGeom prst="rect">
            <a:avLst/>
          </a:prstGeom>
        </p:spPr>
        <p:txBody>
          <a:bodyPr wrap="square">
            <a:spAutoFit/>
          </a:bodyPr>
          <a:lstStyle/>
          <a:p>
            <a:r>
              <a:rPr lang="ja-JP" altLang="en-US" sz="2800" dirty="0"/>
              <a:t>本研究は、（独）情報通信研究機構の委託研究「電気通信</a:t>
            </a:r>
            <a:r>
              <a:rPr lang="ja-JP" altLang="en-US" sz="2800" dirty="0" smtClean="0"/>
              <a:t>サービス</a:t>
            </a:r>
            <a:r>
              <a:rPr lang="ja-JP" altLang="en-US" sz="2800" dirty="0"/>
              <a:t>に</a:t>
            </a:r>
            <a:r>
              <a:rPr lang="ja-JP" altLang="en-US" sz="2800" dirty="0" smtClean="0"/>
              <a:t>おける情報</a:t>
            </a:r>
            <a:r>
              <a:rPr lang="ja-JP" altLang="en-US" sz="2800" dirty="0"/>
              <a:t>信憑性検証技術に関する研究開発」の一環</a:t>
            </a:r>
            <a:r>
              <a:rPr lang="ja-JP" altLang="en-US" sz="2800" dirty="0" smtClean="0"/>
              <a:t>として</a:t>
            </a:r>
            <a:r>
              <a:rPr lang="ja-JP" altLang="en-US" sz="2800" dirty="0"/>
              <a:t>実施した。</a:t>
            </a:r>
          </a:p>
        </p:txBody>
      </p:sp>
      <p:sp>
        <p:nvSpPr>
          <p:cNvPr id="74" name="テキスト ボックス 73"/>
          <p:cNvSpPr txBox="1"/>
          <p:nvPr/>
        </p:nvSpPr>
        <p:spPr>
          <a:xfrm>
            <a:off x="990600" y="30113505"/>
            <a:ext cx="13670329" cy="1754327"/>
          </a:xfrm>
          <a:prstGeom prst="rect">
            <a:avLst/>
          </a:prstGeom>
          <a:noFill/>
        </p:spPr>
        <p:txBody>
          <a:bodyPr wrap="none" rtlCol="0">
            <a:spAutoFit/>
          </a:bodyPr>
          <a:lstStyle/>
          <a:p>
            <a:r>
              <a:rPr kumimoji="1" lang="ja-JP" altLang="en-US" sz="3600" dirty="0" smtClean="0"/>
              <a:t>１．異なる文書中の任意の２文間</a:t>
            </a:r>
            <a:r>
              <a:rPr lang="ja-JP" altLang="en-US" sz="3600" dirty="0" smtClean="0"/>
              <a:t>に対する</a:t>
            </a:r>
            <a:r>
              <a:rPr kumimoji="1" lang="ja-JP" altLang="en-US" sz="3600" dirty="0" smtClean="0"/>
              <a:t>論理的関係のラベル付け</a:t>
            </a:r>
            <a:endParaRPr kumimoji="1" lang="en-US" altLang="ja-JP" sz="3600" dirty="0" smtClean="0"/>
          </a:p>
          <a:p>
            <a:r>
              <a:rPr lang="ja-JP" altLang="ja-JP" sz="3600" dirty="0" smtClean="0"/>
              <a:t>　</a:t>
            </a:r>
            <a:r>
              <a:rPr lang="ja-JP" altLang="en-US" sz="3600" dirty="0" smtClean="0"/>
              <a:t>・関係が明示的に判断可能　　</a:t>
            </a:r>
            <a:r>
              <a:rPr lang="en-US" altLang="ja-JP" sz="3600" dirty="0" smtClean="0"/>
              <a:t> </a:t>
            </a:r>
            <a:r>
              <a:rPr lang="ja-JP" altLang="en-US" sz="3600" dirty="0" smtClean="0"/>
              <a:t>：　同義、類義など</a:t>
            </a:r>
            <a:endParaRPr lang="en-US" altLang="ja-JP" sz="3600" dirty="0" smtClean="0"/>
          </a:p>
          <a:p>
            <a:r>
              <a:rPr kumimoji="1" lang="ja-JP" altLang="ja-JP" sz="3600" dirty="0" smtClean="0"/>
              <a:t>　</a:t>
            </a:r>
            <a:r>
              <a:rPr kumimoji="1" lang="ja-JP" altLang="en-US" sz="3600" dirty="0" smtClean="0"/>
              <a:t>・関係が明示的に判断不可能　：　対比、例示、根拠、問題・対策など</a:t>
            </a:r>
            <a:endParaRPr kumimoji="1" lang="en-US" altLang="ja-JP" sz="3600" dirty="0" smtClean="0"/>
          </a:p>
        </p:txBody>
      </p:sp>
      <p:sp>
        <p:nvSpPr>
          <p:cNvPr id="75" name="テキスト ボックス 74"/>
          <p:cNvSpPr txBox="1"/>
          <p:nvPr/>
        </p:nvSpPr>
        <p:spPr>
          <a:xfrm>
            <a:off x="990600" y="35498881"/>
            <a:ext cx="17558413" cy="2308324"/>
          </a:xfrm>
          <a:prstGeom prst="rect">
            <a:avLst/>
          </a:prstGeom>
          <a:noFill/>
        </p:spPr>
        <p:txBody>
          <a:bodyPr wrap="none" rtlCol="0">
            <a:spAutoFit/>
          </a:bodyPr>
          <a:lstStyle/>
          <a:p>
            <a:r>
              <a:rPr lang="ja-JP" altLang="en-US" sz="3600" dirty="0" smtClean="0"/>
              <a:t>２．作業量軽減の必要性</a:t>
            </a:r>
            <a:endParaRPr lang="en-US" altLang="ja-JP" sz="3600" dirty="0" smtClean="0"/>
          </a:p>
          <a:p>
            <a:r>
              <a:rPr lang="ja-JP" altLang="ja-JP" sz="3600" dirty="0" smtClean="0"/>
              <a:t>　</a:t>
            </a:r>
            <a:r>
              <a:rPr lang="ja-JP" altLang="en-US" sz="3600" dirty="0" smtClean="0"/>
              <a:t>現在の作業：　クエリに関する文書集合中の言論を対象として任意のペアに関係を付与</a:t>
            </a:r>
            <a:endParaRPr lang="en-US" altLang="ja-JP" sz="3600" dirty="0" smtClean="0"/>
          </a:p>
          <a:p>
            <a:r>
              <a:rPr lang="ja-JP" altLang="ja-JP" sz="3600" dirty="0" smtClean="0"/>
              <a:t>　　</a:t>
            </a:r>
            <a:r>
              <a:rPr lang="ja-JP" altLang="en-US" sz="3600" dirty="0" smtClean="0"/>
              <a:t>・作業量は最大で</a:t>
            </a:r>
            <a:r>
              <a:rPr lang="en-US" altLang="ja-JP" sz="3600" dirty="0" smtClean="0"/>
              <a:t>O(n^2)　</a:t>
            </a:r>
            <a:r>
              <a:rPr lang="ja-JP" altLang="en-US" sz="3600" dirty="0" smtClean="0"/>
              <a:t>：　人間による確認にはきつい</a:t>
            </a:r>
            <a:endParaRPr lang="en-US" altLang="ja-JP" sz="3600" dirty="0" smtClean="0"/>
          </a:p>
          <a:p>
            <a:r>
              <a:rPr lang="ja-JP" altLang="ja-JP" sz="3600" dirty="0" smtClean="0"/>
              <a:t>　　　</a:t>
            </a:r>
            <a:r>
              <a:rPr lang="en-US" altLang="ja-JP" sz="3600" dirty="0" smtClean="0"/>
              <a:t>→</a:t>
            </a:r>
            <a:r>
              <a:rPr lang="en-US" altLang="ja-JP" sz="3600" dirty="0" err="1" smtClean="0"/>
              <a:t>　</a:t>
            </a:r>
            <a:r>
              <a:rPr lang="ja-JP" altLang="en-US" sz="3600" b="1" dirty="0" smtClean="0"/>
              <a:t>作業量を軽減させる必要</a:t>
            </a:r>
            <a:r>
              <a:rPr lang="ja-JP" altLang="en-US" sz="3600" dirty="0" smtClean="0"/>
              <a:t>あり　（ある程度対象にする言論ペアワイズを削減）</a:t>
            </a:r>
            <a:endParaRPr lang="en-US" altLang="ja-JP" sz="3600" dirty="0" smtClean="0"/>
          </a:p>
        </p:txBody>
      </p:sp>
      <p:sp>
        <p:nvSpPr>
          <p:cNvPr id="76" name="正方形/長方形 75"/>
          <p:cNvSpPr/>
          <p:nvPr/>
        </p:nvSpPr>
        <p:spPr>
          <a:xfrm>
            <a:off x="583406" y="8958957"/>
            <a:ext cx="16230600" cy="2308324"/>
          </a:xfrm>
          <a:prstGeom prst="rect">
            <a:avLst/>
          </a:prstGeom>
        </p:spPr>
        <p:txBody>
          <a:bodyPr wrap="square">
            <a:spAutoFit/>
          </a:bodyPr>
          <a:lstStyle/>
          <a:p>
            <a:r>
              <a:rPr lang="ja-JP" altLang="en-US" sz="3600" dirty="0" smtClean="0"/>
              <a:t>レベル別に考える</a:t>
            </a:r>
            <a:endParaRPr lang="en-US" altLang="ja-JP" sz="3600" dirty="0" smtClean="0"/>
          </a:p>
          <a:p>
            <a:r>
              <a:rPr lang="en-US" altLang="ja-JP" sz="3600" dirty="0" err="1" smtClean="0"/>
              <a:t>　</a:t>
            </a:r>
            <a:r>
              <a:rPr lang="ja-JP" altLang="en-US" sz="3600" dirty="0" smtClean="0"/>
              <a:t>１．単純命題：述語項構造レベル</a:t>
            </a:r>
            <a:r>
              <a:rPr lang="en-US" altLang="ja-JP" sz="3600" dirty="0" err="1" smtClean="0"/>
              <a:t>　</a:t>
            </a:r>
            <a:r>
              <a:rPr lang="ja-JP" altLang="en-US" sz="3600" dirty="0" smtClean="0"/>
              <a:t>：２文間の述語と必須格の照合に問題を単純化</a:t>
            </a:r>
            <a:endParaRPr lang="en-US" altLang="ja-JP" sz="3600" dirty="0" smtClean="0"/>
          </a:p>
          <a:p>
            <a:r>
              <a:rPr lang="en-US" altLang="ja-JP" sz="3600" dirty="0" err="1" smtClean="0"/>
              <a:t>　</a:t>
            </a:r>
            <a:r>
              <a:rPr lang="ja-JP" altLang="en-US" sz="3600" dirty="0" smtClean="0"/>
              <a:t>２．文命題：実際の</a:t>
            </a:r>
            <a:r>
              <a:rPr lang="en-US" altLang="ja-JP" sz="3600" dirty="0" smtClean="0"/>
              <a:t>Web</a:t>
            </a:r>
            <a:r>
              <a:rPr lang="ja-JP" altLang="en-US" sz="3600" dirty="0" smtClean="0"/>
              <a:t>文書中の単文レベル</a:t>
            </a:r>
            <a:r>
              <a:rPr lang="en-US" altLang="ja-JP" sz="3600" dirty="0" err="1" smtClean="0"/>
              <a:t>　</a:t>
            </a:r>
            <a:r>
              <a:rPr lang="ja-JP" altLang="en-US" sz="3600" dirty="0" smtClean="0"/>
              <a:t>：</a:t>
            </a:r>
            <a:r>
              <a:rPr lang="en-US" altLang="ja-JP" sz="3600" dirty="0" smtClean="0"/>
              <a:t>[</a:t>
            </a:r>
            <a:r>
              <a:rPr lang="ja-JP" altLang="en-US" sz="3600" dirty="0" smtClean="0"/>
              <a:t>仮定</a:t>
            </a:r>
            <a:r>
              <a:rPr lang="en-US" altLang="ja-JP" sz="3600" dirty="0" smtClean="0"/>
              <a:t>|</a:t>
            </a:r>
            <a:r>
              <a:rPr lang="ja-JP" altLang="en-US" sz="3600" dirty="0" smtClean="0"/>
              <a:t>条件</a:t>
            </a:r>
            <a:r>
              <a:rPr lang="en-US" altLang="ja-JP" sz="3600" dirty="0" smtClean="0"/>
              <a:t>]</a:t>
            </a:r>
            <a:r>
              <a:rPr lang="ja-JP" altLang="en-US" sz="3600" dirty="0" smtClean="0"/>
              <a:t>節を対象外とした、実文</a:t>
            </a:r>
            <a:endParaRPr lang="en-US" altLang="ja-JP" sz="3600" dirty="0" smtClean="0"/>
          </a:p>
          <a:p>
            <a:r>
              <a:rPr lang="en-US" altLang="ja-JP" sz="3600" dirty="0" err="1" smtClean="0"/>
              <a:t>　</a:t>
            </a:r>
            <a:r>
              <a:rPr lang="ja-JP" altLang="en-US" sz="3600" dirty="0" smtClean="0"/>
              <a:t>３．複合命題：実際の</a:t>
            </a:r>
            <a:r>
              <a:rPr lang="en-US" altLang="ja-JP" sz="3600" dirty="0" smtClean="0"/>
              <a:t>Web</a:t>
            </a:r>
            <a:r>
              <a:rPr lang="ja-JP" altLang="en-US" sz="3600" dirty="0" smtClean="0"/>
              <a:t>文書中の複文レベル</a:t>
            </a:r>
            <a:r>
              <a:rPr lang="en-US" altLang="ja-JP" sz="3600" dirty="0" err="1" smtClean="0"/>
              <a:t>　</a:t>
            </a:r>
            <a:r>
              <a:rPr lang="ja-JP" altLang="en-US" sz="3600" dirty="0" smtClean="0"/>
              <a:t>：</a:t>
            </a:r>
            <a:r>
              <a:rPr lang="en-US" altLang="ja-JP" sz="3600" dirty="0" smtClean="0"/>
              <a:t>Web</a:t>
            </a:r>
            <a:r>
              <a:rPr lang="ja-JP" altLang="en-US" sz="3600" dirty="0" smtClean="0"/>
              <a:t>文書中の完全なる実文</a:t>
            </a:r>
            <a:endParaRPr lang="en-US" altLang="ja-JP" sz="3600" dirty="0" smtClean="0"/>
          </a:p>
        </p:txBody>
      </p:sp>
      <p:sp>
        <p:nvSpPr>
          <p:cNvPr id="34" name="正方形/長方形 33"/>
          <p:cNvSpPr/>
          <p:nvPr/>
        </p:nvSpPr>
        <p:spPr>
          <a:xfrm>
            <a:off x="1726406" y="31993681"/>
            <a:ext cx="8286839" cy="1754327"/>
          </a:xfrm>
          <a:prstGeom prst="rect">
            <a:avLst/>
          </a:prstGeom>
        </p:spPr>
        <p:txBody>
          <a:bodyPr wrap="square">
            <a:spAutoFit/>
          </a:bodyPr>
          <a:lstStyle/>
          <a:p>
            <a:r>
              <a:rPr lang="ja-JP" altLang="en-US" sz="3600" dirty="0" smtClean="0"/>
              <a:t>例）同一目的で手段が異なる場合</a:t>
            </a:r>
            <a:endParaRPr lang="en-US" altLang="ja-JP" sz="3600" dirty="0" smtClean="0"/>
          </a:p>
          <a:p>
            <a:r>
              <a:rPr lang="ja-JP" altLang="ja-JP" sz="3600" dirty="0" smtClean="0"/>
              <a:t>　　</a:t>
            </a:r>
            <a:r>
              <a:rPr lang="en-US" altLang="ja-JP" sz="3600" dirty="0" smtClean="0"/>
              <a:t> A. </a:t>
            </a:r>
            <a:r>
              <a:rPr lang="ja-JP" altLang="en-US" sz="3600" dirty="0" smtClean="0"/>
              <a:t>ステロイドでアトピーを治す</a:t>
            </a:r>
            <a:endParaRPr lang="en-US" altLang="ja-JP" sz="3600" dirty="0" smtClean="0"/>
          </a:p>
          <a:p>
            <a:r>
              <a:rPr lang="ja-JP" altLang="ja-JP" sz="3600" dirty="0" smtClean="0"/>
              <a:t>　</a:t>
            </a:r>
            <a:r>
              <a:rPr lang="en-US" altLang="ja-JP" sz="3600" dirty="0" smtClean="0"/>
              <a:t>    B. </a:t>
            </a:r>
            <a:r>
              <a:rPr lang="ja-JP" altLang="en-US" sz="3600" dirty="0" smtClean="0"/>
              <a:t>漢方でアトピー性皮膚炎を治療する</a:t>
            </a:r>
            <a:endParaRPr lang="en-US" altLang="ja-JP" sz="3600" dirty="0" smtClean="0"/>
          </a:p>
        </p:txBody>
      </p:sp>
      <p:sp>
        <p:nvSpPr>
          <p:cNvPr id="36" name="テキスト ボックス 35"/>
          <p:cNvSpPr txBox="1"/>
          <p:nvPr/>
        </p:nvSpPr>
        <p:spPr>
          <a:xfrm>
            <a:off x="10470445" y="32276690"/>
            <a:ext cx="5787762" cy="1200329"/>
          </a:xfrm>
          <a:prstGeom prst="rect">
            <a:avLst/>
          </a:prstGeom>
          <a:noFill/>
          <a:ln w="50800">
            <a:solidFill>
              <a:schemeClr val="accent2">
                <a:lumMod val="40000"/>
                <a:lumOff val="60000"/>
              </a:schemeClr>
            </a:solidFill>
          </a:ln>
        </p:spPr>
        <p:txBody>
          <a:bodyPr wrap="none" rtlCol="0">
            <a:spAutoFit/>
          </a:bodyPr>
          <a:lstStyle/>
          <a:p>
            <a:r>
              <a:rPr lang="ja-JP" altLang="en-US" sz="3600" dirty="0" smtClean="0"/>
              <a:t>“治す”の観点なら、類似</a:t>
            </a:r>
            <a:endParaRPr lang="en-US" altLang="ja-JP" sz="3600" dirty="0" smtClean="0"/>
          </a:p>
          <a:p>
            <a:r>
              <a:rPr lang="ja-JP" altLang="ja-JP" sz="3600" dirty="0" smtClean="0"/>
              <a:t>“</a:t>
            </a:r>
            <a:r>
              <a:rPr lang="ja-JP" altLang="en-US" sz="3600" dirty="0" smtClean="0"/>
              <a:t>治し方”の観点なら、</a:t>
            </a:r>
            <a:r>
              <a:rPr lang="ja-JP" altLang="en-US" sz="3600" b="1" dirty="0" smtClean="0"/>
              <a:t>対比</a:t>
            </a:r>
            <a:r>
              <a:rPr lang="ja-JP" altLang="en-US" sz="3600" dirty="0" smtClean="0"/>
              <a:t>？</a:t>
            </a:r>
            <a:endParaRPr kumimoji="1" lang="ja-JP" altLang="en-US" sz="3600" dirty="0" smtClean="0"/>
          </a:p>
        </p:txBody>
      </p:sp>
      <p:sp>
        <p:nvSpPr>
          <p:cNvPr id="37" name="正方形/長方形 36"/>
          <p:cNvSpPr/>
          <p:nvPr/>
        </p:nvSpPr>
        <p:spPr>
          <a:xfrm>
            <a:off x="1726405" y="33932492"/>
            <a:ext cx="17691835" cy="1200329"/>
          </a:xfrm>
          <a:prstGeom prst="rect">
            <a:avLst/>
          </a:prstGeom>
        </p:spPr>
        <p:txBody>
          <a:bodyPr wrap="square">
            <a:spAutoFit/>
          </a:bodyPr>
          <a:lstStyle/>
          <a:p>
            <a:r>
              <a:rPr lang="ja-JP" altLang="en-US" sz="3600" dirty="0" smtClean="0"/>
              <a:t>・人間　：　対比関係を付与可能</a:t>
            </a:r>
            <a:r>
              <a:rPr lang="en-US" altLang="ja-JP" sz="3600" dirty="0" smtClean="0"/>
              <a:t>→</a:t>
            </a:r>
            <a:r>
              <a:rPr lang="ja-JP" altLang="en-US" sz="3600" dirty="0" smtClean="0"/>
              <a:t>どこかでそれらが直接対比されていたことを知っている</a:t>
            </a:r>
            <a:endParaRPr lang="en-US" altLang="ja-JP" sz="3600" dirty="0" smtClean="0"/>
          </a:p>
          <a:p>
            <a:r>
              <a:rPr lang="ja-JP" altLang="en-US" sz="3600" dirty="0" smtClean="0"/>
              <a:t>・機械　：　認識するためには知識が必要　</a:t>
            </a:r>
            <a:r>
              <a:rPr lang="en-US" altLang="ja-JP" sz="3600" dirty="0" smtClean="0"/>
              <a:t>→</a:t>
            </a:r>
            <a:r>
              <a:rPr lang="en-US" altLang="ja-JP" sz="3600" dirty="0" err="1" smtClean="0"/>
              <a:t>　</a:t>
            </a:r>
            <a:r>
              <a:rPr lang="ja-JP" altLang="en-US" sz="3600" dirty="0" smtClean="0"/>
              <a:t>どこかの１文書で並列記載を認識？</a:t>
            </a:r>
            <a:endParaRPr lang="ja-JP" altLang="en-US" sz="3600" dirty="0"/>
          </a:p>
        </p:txBody>
      </p:sp>
      <p:sp>
        <p:nvSpPr>
          <p:cNvPr id="38" name="テキスト ボックス 37"/>
          <p:cNvSpPr txBox="1"/>
          <p:nvPr/>
        </p:nvSpPr>
        <p:spPr>
          <a:xfrm>
            <a:off x="1438211" y="37974041"/>
            <a:ext cx="16663937" cy="4524316"/>
          </a:xfrm>
          <a:prstGeom prst="rect">
            <a:avLst/>
          </a:prstGeom>
          <a:noFill/>
        </p:spPr>
        <p:txBody>
          <a:bodyPr wrap="none" rtlCol="0">
            <a:spAutoFit/>
          </a:bodyPr>
          <a:lstStyle/>
          <a:p>
            <a:r>
              <a:rPr lang="ja-JP" altLang="en-US" sz="3600" dirty="0" smtClean="0"/>
              <a:t>現対策　：　言論を述語項構造に変換しクラスタリングすることで、類似、対立を仮付与</a:t>
            </a:r>
            <a:endParaRPr lang="en-US" altLang="ja-JP" sz="3600" dirty="0" smtClean="0"/>
          </a:p>
          <a:p>
            <a:r>
              <a:rPr lang="ja-JP" altLang="ja-JP" sz="3600" dirty="0" smtClean="0"/>
              <a:t>　　</a:t>
            </a:r>
            <a:r>
              <a:rPr lang="ja-JP" altLang="en-US" sz="3600" dirty="0" smtClean="0"/>
              <a:t>（事象間関係知識により動詞間関係を認識し、項を共有する場合にクラスタ化）</a:t>
            </a:r>
            <a:endParaRPr lang="en-US" altLang="ja-JP" sz="3600" dirty="0" smtClean="0"/>
          </a:p>
          <a:p>
            <a:r>
              <a:rPr lang="ja-JP" altLang="ja-JP" sz="3600" dirty="0" smtClean="0"/>
              <a:t>　　</a:t>
            </a:r>
            <a:r>
              <a:rPr lang="en-US" altLang="ja-JP" sz="3600" dirty="0" smtClean="0"/>
              <a:t>−</a:t>
            </a:r>
            <a:r>
              <a:rPr lang="ja-JP" altLang="en-US" sz="3600" dirty="0" smtClean="0"/>
              <a:t>クラスタ内の言論は同義、クラスタ間についてその他の関係を付与</a:t>
            </a:r>
            <a:endParaRPr lang="en-US" altLang="ja-JP" sz="3600" dirty="0" smtClean="0"/>
          </a:p>
          <a:p>
            <a:r>
              <a:rPr lang="ja-JP" altLang="ja-JP" sz="3600" dirty="0" smtClean="0"/>
              <a:t>　　　</a:t>
            </a:r>
            <a:r>
              <a:rPr lang="ja-JP" altLang="en-US" sz="3600" dirty="0" smtClean="0"/>
              <a:t>・述語を固定し、項のバリエーションを調べる、またはその逆</a:t>
            </a:r>
            <a:endParaRPr lang="en-US" altLang="ja-JP" sz="3600" dirty="0" smtClean="0"/>
          </a:p>
          <a:p>
            <a:r>
              <a:rPr lang="ja-JP" altLang="ja-JP" sz="3600" dirty="0" smtClean="0"/>
              <a:t>　　</a:t>
            </a:r>
            <a:r>
              <a:rPr lang="en-US" altLang="ja-JP" sz="3600" dirty="0" smtClean="0"/>
              <a:t>−</a:t>
            </a:r>
            <a:r>
              <a:rPr lang="ja-JP" altLang="en-US" sz="3600" dirty="0" smtClean="0"/>
              <a:t>作業量は幾分軽減</a:t>
            </a:r>
            <a:endParaRPr lang="en-US" altLang="ja-JP" sz="3600" dirty="0" smtClean="0"/>
          </a:p>
          <a:p>
            <a:r>
              <a:rPr lang="ja-JP" altLang="ja-JP" sz="3600" dirty="0" smtClean="0"/>
              <a:t>　　</a:t>
            </a:r>
            <a:r>
              <a:rPr lang="en-US" altLang="ja-JP" sz="3600" dirty="0" smtClean="0"/>
              <a:t>−</a:t>
            </a:r>
            <a:r>
              <a:rPr lang="ja-JP" altLang="en-US" sz="3600" dirty="0" smtClean="0"/>
              <a:t>クラスタリング結果に依存</a:t>
            </a:r>
            <a:endParaRPr lang="en-US" altLang="ja-JP" sz="3600" dirty="0" smtClean="0"/>
          </a:p>
          <a:p>
            <a:r>
              <a:rPr lang="ja-JP" altLang="ja-JP" sz="3600" dirty="0" smtClean="0"/>
              <a:t>　　　</a:t>
            </a:r>
            <a:r>
              <a:rPr lang="ja-JP" altLang="en-US" sz="3600" dirty="0" smtClean="0"/>
              <a:t>・複雑な関係には対応できていない　　</a:t>
            </a:r>
            <a:endParaRPr lang="en-US" altLang="ja-JP" sz="3600" dirty="0" smtClean="0"/>
          </a:p>
          <a:p>
            <a:r>
              <a:rPr kumimoji="1" lang="ja-JP" altLang="en-US" sz="3600" dirty="0" smtClean="0"/>
              <a:t>　　</a:t>
            </a:r>
            <a:r>
              <a:rPr kumimoji="1" lang="en-US" altLang="ja-JP" sz="3600" dirty="0" smtClean="0"/>
              <a:t>−</a:t>
            </a:r>
            <a:r>
              <a:rPr lang="ja-JP" altLang="en-US" sz="3600" dirty="0" smtClean="0"/>
              <a:t>全く違う方法？？</a:t>
            </a:r>
            <a:endParaRPr kumimoji="1" lang="ja-JP" altLang="en-US" sz="3600" dirty="0" smtClean="0"/>
          </a:p>
        </p:txBody>
      </p:sp>
      <p:sp>
        <p:nvSpPr>
          <p:cNvPr id="41" name="テキスト ボックス 40"/>
          <p:cNvSpPr txBox="1"/>
          <p:nvPr/>
        </p:nvSpPr>
        <p:spPr>
          <a:xfrm>
            <a:off x="17728406" y="7457281"/>
            <a:ext cx="10541017" cy="1754327"/>
          </a:xfrm>
          <a:prstGeom prst="rect">
            <a:avLst/>
          </a:prstGeom>
          <a:noFill/>
        </p:spPr>
        <p:txBody>
          <a:bodyPr wrap="square" rtlCol="0">
            <a:spAutoFit/>
          </a:bodyPr>
          <a:lstStyle/>
          <a:p>
            <a:r>
              <a:rPr lang="ja-JP" altLang="en-US" sz="3600" dirty="0" smtClean="0"/>
              <a:t>言論マップ生成への適用においての問題</a:t>
            </a:r>
            <a:endParaRPr lang="en-US" altLang="ja-JP" sz="3600" dirty="0" smtClean="0"/>
          </a:p>
          <a:p>
            <a:r>
              <a:rPr lang="en-US" altLang="ja-JP" sz="3600" dirty="0" err="1" smtClean="0"/>
              <a:t>　　　</a:t>
            </a:r>
            <a:r>
              <a:rPr lang="ja-JP" altLang="en-US" sz="3600" dirty="0" smtClean="0"/>
              <a:t>・認識すべき関係が含意、矛盾だけでは不足</a:t>
            </a:r>
            <a:endParaRPr lang="en-US" altLang="ja-JP" sz="3600" dirty="0" smtClean="0"/>
          </a:p>
          <a:p>
            <a:r>
              <a:rPr lang="en-US" altLang="ja-JP" sz="3600" dirty="0" err="1" smtClean="0"/>
              <a:t>　　　</a:t>
            </a:r>
            <a:r>
              <a:rPr lang="ja-JP" altLang="en-US" sz="3600" dirty="0" smtClean="0"/>
              <a:t>・</a:t>
            </a:r>
            <a:r>
              <a:rPr lang="en-US" altLang="ja-JP" sz="3600" dirty="0" err="1" smtClean="0"/>
              <a:t>h</a:t>
            </a:r>
            <a:r>
              <a:rPr lang="ja-JP" altLang="en-US" sz="3600" dirty="0" smtClean="0"/>
              <a:t>のような簡単な文は殆ど</a:t>
            </a:r>
            <a:r>
              <a:rPr lang="en-US" altLang="ja-JP" sz="3600" dirty="0" smtClean="0"/>
              <a:t>Web</a:t>
            </a:r>
            <a:r>
              <a:rPr lang="ja-JP" altLang="en-US" sz="3600" dirty="0" smtClean="0"/>
              <a:t>上には存在しな</a:t>
            </a:r>
            <a:r>
              <a:rPr lang="ja-JP" altLang="ja-JP" sz="3600" dirty="0" smtClean="0"/>
              <a:t>い</a:t>
            </a:r>
            <a:endParaRPr lang="ja-JP" altLang="en-US" sz="3600" dirty="0" smtClean="0"/>
          </a:p>
        </p:txBody>
      </p:sp>
      <p:sp>
        <p:nvSpPr>
          <p:cNvPr id="43" name="テキスト ボックス 42"/>
          <p:cNvSpPr txBox="1"/>
          <p:nvPr/>
        </p:nvSpPr>
        <p:spPr>
          <a:xfrm>
            <a:off x="25154729" y="4333081"/>
            <a:ext cx="4801314" cy="1200329"/>
          </a:xfrm>
          <a:prstGeom prst="rect">
            <a:avLst/>
          </a:prstGeom>
          <a:noFill/>
          <a:ln w="63500">
            <a:solidFill>
              <a:schemeClr val="accent2">
                <a:lumMod val="40000"/>
                <a:lumOff val="60000"/>
              </a:schemeClr>
            </a:solidFill>
          </a:ln>
        </p:spPr>
        <p:txBody>
          <a:bodyPr wrap="none" rtlCol="0">
            <a:spAutoFit/>
          </a:bodyPr>
          <a:lstStyle/>
          <a:p>
            <a:r>
              <a:rPr lang="ja-JP" altLang="en-US" sz="3600" dirty="0" smtClean="0"/>
              <a:t>認識対象の論理的関係</a:t>
            </a:r>
            <a:endParaRPr lang="en-US" altLang="ja-JP" sz="3600" dirty="0" smtClean="0"/>
          </a:p>
          <a:p>
            <a:r>
              <a:rPr lang="en-US" altLang="ja-JP" sz="3600" dirty="0" smtClean="0"/>
              <a:t> →</a:t>
            </a:r>
            <a:r>
              <a:rPr lang="ja-JP" altLang="en-US" sz="3600" dirty="0" smtClean="0"/>
              <a:t>含意</a:t>
            </a:r>
            <a:r>
              <a:rPr lang="en-US" altLang="ja-JP" sz="3600" dirty="0" smtClean="0"/>
              <a:t>/</a:t>
            </a:r>
            <a:r>
              <a:rPr lang="ja-JP" altLang="en-US" sz="3600" dirty="0" smtClean="0"/>
              <a:t>矛盾</a:t>
            </a:r>
            <a:r>
              <a:rPr lang="en-US" altLang="ja-JP" sz="3600" dirty="0" smtClean="0"/>
              <a:t>/</a:t>
            </a:r>
            <a:r>
              <a:rPr lang="ja-JP" altLang="en-US" sz="3600" dirty="0" smtClean="0"/>
              <a:t>関係なし</a:t>
            </a:r>
            <a:endParaRPr kumimoji="1" lang="ja-JP" altLang="en-US" sz="3600" dirty="0" smtClean="0"/>
          </a:p>
        </p:txBody>
      </p:sp>
      <p:sp>
        <p:nvSpPr>
          <p:cNvPr id="47" name="テキスト ボックス 46"/>
          <p:cNvSpPr txBox="1"/>
          <p:nvPr/>
        </p:nvSpPr>
        <p:spPr>
          <a:xfrm>
            <a:off x="17195006" y="9211608"/>
            <a:ext cx="12761037" cy="2862322"/>
          </a:xfrm>
          <a:prstGeom prst="rect">
            <a:avLst/>
          </a:prstGeom>
          <a:noFill/>
        </p:spPr>
        <p:txBody>
          <a:bodyPr wrap="square" rtlCol="0">
            <a:spAutoFit/>
          </a:bodyPr>
          <a:lstStyle/>
          <a:p>
            <a:r>
              <a:rPr kumimoji="1" lang="en-US" altLang="ja-JP" sz="3600" dirty="0" smtClean="0"/>
              <a:t>B. CST (Cross Document Structure Theory)　</a:t>
            </a:r>
            <a:r>
              <a:rPr lang="en-US" altLang="ja-JP" sz="3600" dirty="0" smtClean="0"/>
              <a:t>(Radev et al, 2001)</a:t>
            </a:r>
            <a:endParaRPr kumimoji="1" lang="en-US" altLang="ja-JP" sz="3600" dirty="0" smtClean="0"/>
          </a:p>
          <a:p>
            <a:r>
              <a:rPr lang="en-US" altLang="ja-JP" sz="3600" dirty="0" err="1" smtClean="0"/>
              <a:t>　</a:t>
            </a:r>
            <a:r>
              <a:rPr lang="en-US" altLang="ja-JP" sz="3600" dirty="0" smtClean="0"/>
              <a:t> </a:t>
            </a:r>
            <a:r>
              <a:rPr lang="ja-JP" altLang="en-US" sz="3600" dirty="0" smtClean="0"/>
              <a:t>文書横断文間関係タグ付コーパス</a:t>
            </a:r>
            <a:r>
              <a:rPr lang="en-US" altLang="ja-JP" sz="3600" dirty="0" smtClean="0"/>
              <a:t> (</a:t>
            </a:r>
            <a:r>
              <a:rPr lang="ja-JP" altLang="en-US" sz="3600" dirty="0" smtClean="0"/>
              <a:t>衛藤ら</a:t>
            </a:r>
            <a:r>
              <a:rPr lang="en-US" altLang="ja-JP" sz="3600" dirty="0" smtClean="0"/>
              <a:t> 2005)</a:t>
            </a:r>
          </a:p>
          <a:p>
            <a:r>
              <a:rPr lang="ja-JP" altLang="ja-JP" sz="3600" dirty="0" smtClean="0"/>
              <a:t>　　</a:t>
            </a:r>
            <a:r>
              <a:rPr lang="ja-JP" altLang="en-US" sz="3600" dirty="0" smtClean="0"/>
              <a:t>・新聞記事を対象とした文書間関係認識</a:t>
            </a:r>
            <a:endParaRPr lang="en-US" altLang="ja-JP" sz="3600" dirty="0" smtClean="0"/>
          </a:p>
          <a:p>
            <a:r>
              <a:rPr lang="ja-JP" altLang="ja-JP" sz="3600" dirty="0" smtClean="0"/>
              <a:t>　　</a:t>
            </a:r>
            <a:r>
              <a:rPr lang="ja-JP" altLang="en-US" sz="3600" dirty="0" smtClean="0"/>
              <a:t>・</a:t>
            </a:r>
            <a:r>
              <a:rPr lang="ja-JP" altLang="en-US" sz="3600" dirty="0" smtClean="0"/>
              <a:t>（</a:t>
            </a:r>
            <a:r>
              <a:rPr lang="en-US" altLang="ja-JP" sz="3600" dirty="0" smtClean="0"/>
              <a:t>Radev:24, </a:t>
            </a:r>
            <a:r>
              <a:rPr lang="ja-JP" altLang="en-US" sz="3600" dirty="0" smtClean="0"/>
              <a:t>衛藤</a:t>
            </a:r>
            <a:r>
              <a:rPr lang="en-US" altLang="ja-JP" sz="3600" dirty="0" smtClean="0"/>
              <a:t>:14</a:t>
            </a:r>
            <a:r>
              <a:rPr lang="ja-JP" altLang="en-US" sz="3600" smtClean="0"/>
              <a:t>）</a:t>
            </a:r>
            <a:r>
              <a:rPr lang="ja-JP" altLang="en-US" sz="3600" smtClean="0"/>
              <a:t>種類</a:t>
            </a:r>
            <a:r>
              <a:rPr lang="ja-JP" altLang="en-US" sz="3600" dirty="0" smtClean="0"/>
              <a:t>の関係を用意</a:t>
            </a:r>
            <a:endParaRPr lang="en-US" altLang="ja-JP" sz="3600" dirty="0" smtClean="0"/>
          </a:p>
          <a:p>
            <a:r>
              <a:rPr lang="ja-JP" altLang="ja-JP" sz="3600" dirty="0" smtClean="0"/>
              <a:t>　　</a:t>
            </a:r>
            <a:r>
              <a:rPr lang="ja-JP" altLang="en-US" sz="3600" dirty="0" smtClean="0"/>
              <a:t>・対象のイベントの同一性が保証</a:t>
            </a:r>
            <a:r>
              <a:rPr lang="en-US" altLang="ja-JP" sz="3600" dirty="0" smtClean="0"/>
              <a:t>→Web</a:t>
            </a:r>
            <a:r>
              <a:rPr lang="ja-JP" altLang="en-US" sz="3600" dirty="0" smtClean="0"/>
              <a:t>文書との違い</a:t>
            </a:r>
          </a:p>
        </p:txBody>
      </p:sp>
    </p:spTree>
  </p:cSld>
  <p:clrMapOvr>
    <a:masterClrMapping/>
  </p:clrMapOvr>
</p:sld>
</file>

<file path=ppt/theme/theme1.xml><?xml version="1.0" encoding="utf-8"?>
<a:theme xmlns:a="http://schemas.openxmlformats.org/drawingml/2006/main" name="01日本語テンプレート">
  <a:themeElements>
    <a:clrScheme name="印刷用配色">
      <a:dk1>
        <a:srgbClr val="000000"/>
      </a:dk1>
      <a:lt1>
        <a:srgbClr val="FFFFFF"/>
      </a:lt1>
      <a:dk2>
        <a:srgbClr val="808080"/>
      </a:dk2>
      <a:lt2>
        <a:srgbClr val="E6E6E6"/>
      </a:lt2>
      <a:accent1>
        <a:srgbClr val="FDEDDB"/>
      </a:accent1>
      <a:accent2>
        <a:srgbClr val="AB2324"/>
      </a:accent2>
      <a:accent3>
        <a:srgbClr val="D7F6C6"/>
      </a:accent3>
      <a:accent4>
        <a:srgbClr val="597C48"/>
      </a:accent4>
      <a:accent5>
        <a:srgbClr val="E2D6FA"/>
      </a:accent5>
      <a:accent6>
        <a:srgbClr val="2123A2"/>
      </a:accent6>
      <a:hlink>
        <a:srgbClr val="2123A2"/>
      </a:hlink>
      <a:folHlink>
        <a:srgbClr val="2123A2"/>
      </a:folHlink>
    </a:clrScheme>
    <a:fontScheme name="ユーザー定義 3">
      <a:majorFont>
        <a:latin typeface="Arial Narrow"/>
        <a:ea typeface="ＭＳ Ｐゴシック"/>
        <a:cs typeface="ＭＳ Ｐゴシック"/>
      </a:majorFont>
      <a:minorFont>
        <a:latin typeface="Arial Narrow"/>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w="12700">
          <a:solidFill>
            <a:schemeClr val="tx2"/>
          </a:solidFill>
          <a:round/>
          <a:headEnd/>
          <a:tailEnd/>
        </a:ln>
        <a:effectLst>
          <a:outerShdw blurRad="63500" dist="38100" dir="2700000">
            <a:schemeClr val="tx2">
              <a:lumMod val="50000"/>
              <a:alpha val="40000"/>
            </a:schemeClr>
          </a:outerShdw>
        </a:effectLst>
      </a:spPr>
      <a:bodyPr wrap="none" lIns="36000" tIns="36000" rIns="36000" bIns="36000" anchor="ctr"/>
      <a:lstStyle>
        <a:defPPr>
          <a:defRPr/>
        </a:defPPr>
      </a:lstStyle>
    </a:spDef>
    <a:lnDef>
      <a:spPr bwMode="auto">
        <a:noFill/>
        <a:ln w="9525" cap="flat" cmpd="sng" algn="ctr">
          <a:solidFill>
            <a:schemeClr val="tx1"/>
          </a:solidFill>
          <a:prstDash val="solid"/>
          <a:round/>
          <a:headEnd type="none" w="med" len="med"/>
          <a:tailEnd type="none" w="med" len="med"/>
        </a:ln>
        <a:effectLst/>
      </a:spPr>
      <a:bodyPr/>
      <a:lstStyle/>
    </a:lnDef>
    <a:txDef>
      <a:spPr>
        <a:noFill/>
      </a:spPr>
      <a:bodyPr wrap="none" rtlCol="0">
        <a:spAutoFit/>
      </a:bodyPr>
      <a:lstStyle>
        <a:defPPr>
          <a:defRPr kumimoji="1" sz="2000" dirty="0" smtClean="0"/>
        </a:defPPr>
      </a:lstStyle>
    </a:txDef>
  </a:objectDefaults>
  <a:extraClrSchemeLst>
    <a:extraClrScheme>
      <a:clrScheme name="Office テーマ 1">
        <a:dk1>
          <a:srgbClr val="000000"/>
        </a:dk1>
        <a:lt1>
          <a:srgbClr val="FFFFFF"/>
        </a:lt1>
        <a:dk2>
          <a:srgbClr val="808080"/>
        </a:dk2>
        <a:lt2>
          <a:srgbClr val="CCCCCC"/>
        </a:lt2>
        <a:accent1>
          <a:srgbClr val="FDE9D3"/>
        </a:accent1>
        <a:accent2>
          <a:srgbClr val="BF2E00"/>
        </a:accent2>
        <a:accent3>
          <a:srgbClr val="FFFFFF"/>
        </a:accent3>
        <a:accent4>
          <a:srgbClr val="000000"/>
        </a:accent4>
        <a:accent5>
          <a:srgbClr val="FEF2E6"/>
        </a:accent5>
        <a:accent6>
          <a:srgbClr val="AD2900"/>
        </a:accent6>
        <a:hlink>
          <a:srgbClr val="D7F6C6"/>
        </a:hlink>
        <a:folHlink>
          <a:srgbClr val="0000CC"/>
        </a:folHlink>
      </a:clrScheme>
      <a:clrMap bg1="lt1" tx1="dk1" bg2="lt2" tx2="dk2" accent1="accent1" accent2="accent2" accent3="accent3" accent4="accent4" accent5="accent5" accent6="accent6" hlink="hlink" folHlink="folHlink"/>
    </a:extraClrScheme>
    <a:extraClrScheme>
      <a:clrScheme name="Office テーマ 2">
        <a:dk1>
          <a:srgbClr val="4C4C4C"/>
        </a:dk1>
        <a:lt1>
          <a:srgbClr val="FFFFFF"/>
        </a:lt1>
        <a:dk2>
          <a:srgbClr val="808080"/>
        </a:dk2>
        <a:lt2>
          <a:srgbClr val="E6E6E6"/>
        </a:lt2>
        <a:accent1>
          <a:srgbClr val="FDE9D3"/>
        </a:accent1>
        <a:accent2>
          <a:srgbClr val="CD6466"/>
        </a:accent2>
        <a:accent3>
          <a:srgbClr val="FFFFFF"/>
        </a:accent3>
        <a:accent4>
          <a:srgbClr val="404040"/>
        </a:accent4>
        <a:accent5>
          <a:srgbClr val="FEF2E6"/>
        </a:accent5>
        <a:accent6>
          <a:srgbClr val="BA5A5C"/>
        </a:accent6>
        <a:hlink>
          <a:srgbClr val="D7F6C6"/>
        </a:hlink>
        <a:folHlink>
          <a:srgbClr val="4E50A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00日本語印刷用テンプレート.potx</Template>
  <TotalTime>5822</TotalTime>
  <Words>1932</Words>
  <Application>Microsoft Macintosh PowerPoint</Application>
  <PresentationFormat>ユーザー設定</PresentationFormat>
  <Paragraphs>150</Paragraphs>
  <Slides>1</Slides>
  <Notes>0</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vt:i4>
      </vt:variant>
    </vt:vector>
  </HeadingPairs>
  <TitlesOfParts>
    <vt:vector size="2" baseType="lpstr">
      <vt:lpstr>01日本語テンプレート</vt:lpstr>
      <vt:lpstr>言論間論理的関係コーパスの構築</vt:lpstr>
    </vt:vector>
  </TitlesOfParts>
  <Company>NAIST</Company>
  <LinksUpToDate>false</LinksUpToDate>
  <SharedDoc>false</SharedDoc>
  <HyperlinksChanged>false</HyperlinksChanged>
  <AppVersion>12.0258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言論間論理的関係認識コーパスの構築</dc:title>
  <dc:creator>村上 浩司</dc:creator>
  <cp:lastModifiedBy>村上 浩司</cp:lastModifiedBy>
  <cp:revision>18</cp:revision>
  <dcterms:created xsi:type="dcterms:W3CDTF">2008-09-22T01:30:46Z</dcterms:created>
  <dcterms:modified xsi:type="dcterms:W3CDTF">2008-09-22T01:31:53Z</dcterms:modified>
</cp:coreProperties>
</file>